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7" r:id="rId29"/>
    <p:sldId id="288" r:id="rId30"/>
    <p:sldId id="289" r:id="rId31"/>
    <p:sldId id="290" r:id="rId32"/>
    <p:sldId id="291" r:id="rId33"/>
    <p:sldId id="292" r:id="rId34"/>
    <p:sldId id="293" r:id="rId35"/>
    <p:sldId id="294" r:id="rId36"/>
    <p:sldId id="283" r:id="rId37"/>
    <p:sldId id="284" r:id="rId38"/>
    <p:sldId id="285" r:id="rId39"/>
    <p:sldId id="286"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90310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260607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815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216131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820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1102081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1277038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29735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119973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576D1-4F06-4A55-ABC8-2FFE262C283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389559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A576D1-4F06-4A55-ABC8-2FFE262C283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334889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A576D1-4F06-4A55-ABC8-2FFE262C283B}"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103081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A576D1-4F06-4A55-ABC8-2FFE262C283B}"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77055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576D1-4F06-4A55-ABC8-2FFE262C283B}"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16072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A576D1-4F06-4A55-ABC8-2FFE262C283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259643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A576D1-4F06-4A55-ABC8-2FFE262C283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3B2BF-E3B1-4052-8A1D-7AACBB4B50A5}" type="slidenum">
              <a:rPr lang="en-US" smtClean="0"/>
              <a:t>‹#›</a:t>
            </a:fld>
            <a:endParaRPr lang="en-US"/>
          </a:p>
        </p:txBody>
      </p:sp>
    </p:spTree>
    <p:extLst>
      <p:ext uri="{BB962C8B-B14F-4D97-AF65-F5344CB8AC3E}">
        <p14:creationId xmlns:p14="http://schemas.microsoft.com/office/powerpoint/2010/main" val="195305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A576D1-4F06-4A55-ABC8-2FFE262C283B}" type="datetimeFigureOut">
              <a:rPr lang="en-US" smtClean="0"/>
              <a:t>5/3/2023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33B2BF-E3B1-4052-8A1D-7AACBB4B50A5}" type="slidenum">
              <a:rPr lang="en-US" smtClean="0"/>
              <a:t>‹#›</a:t>
            </a:fld>
            <a:endParaRPr lang="en-US"/>
          </a:p>
        </p:txBody>
      </p:sp>
    </p:spTree>
    <p:extLst>
      <p:ext uri="{BB962C8B-B14F-4D97-AF65-F5344CB8AC3E}">
        <p14:creationId xmlns:p14="http://schemas.microsoft.com/office/powerpoint/2010/main" val="171550930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shbooks.com/hub/accounting/balance-sheet" TargetMode="External"/><Relationship Id="rId7" Type="http://schemas.openxmlformats.org/officeDocument/2006/relationships/hyperlink" Target="https://www.accountingtools.com/articles/2017/9/21/cost-accounting" TargetMode="External"/><Relationship Id="rId2" Type="http://schemas.openxmlformats.org/officeDocument/2006/relationships/hyperlink" Target="https://www.freshbooks.com/hub/accounting/financial-accounting" TargetMode="External"/><Relationship Id="rId1" Type="http://schemas.openxmlformats.org/officeDocument/2006/relationships/slideLayout" Target="../slideLayouts/slideLayout1.xml"/><Relationship Id="rId6" Type="http://schemas.openxmlformats.org/officeDocument/2006/relationships/hyperlink" Target="https://www.freshbooks.com/hub/accounting/variable-cost" TargetMode="External"/><Relationship Id="rId5" Type="http://schemas.openxmlformats.org/officeDocument/2006/relationships/hyperlink" Target="https://www.freshbooks.com/hub/accounting/generally-accepted-accounting-principles" TargetMode="External"/><Relationship Id="rId4" Type="http://schemas.openxmlformats.org/officeDocument/2006/relationships/hyperlink" Target="https://www.freshbooks.com/hub/accounting/what-is-an-income-stateme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reshbooks.com/hub/accounting/8-branches-of-accounting#2.costaccounting" TargetMode="External"/><Relationship Id="rId2" Type="http://schemas.openxmlformats.org/officeDocument/2006/relationships/hyperlink" Target="https://www.freshbooks.com/hub/accounting/budgeting-forecastin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accountingcoach.com/terms/I/interest-expense" TargetMode="External"/><Relationship Id="rId3" Type="http://schemas.openxmlformats.org/officeDocument/2006/relationships/hyperlink" Target="https://www.accountingcoach.com/terms/F/financial-statements" TargetMode="External"/><Relationship Id="rId7" Type="http://schemas.openxmlformats.org/officeDocument/2006/relationships/hyperlink" Target="https://www.accountingcoach.com/terms/L/liabilities" TargetMode="External"/><Relationship Id="rId2" Type="http://schemas.openxmlformats.org/officeDocument/2006/relationships/hyperlink" Target="https://www.accountingcoach.com/terms/A/accrual-basis-of-accounting" TargetMode="External"/><Relationship Id="rId1" Type="http://schemas.openxmlformats.org/officeDocument/2006/relationships/slideLayout" Target="../slideLayouts/slideLayout2.xml"/><Relationship Id="rId6" Type="http://schemas.openxmlformats.org/officeDocument/2006/relationships/hyperlink" Target="https://www.accountingcoach.com/terms/B/balance-sheet" TargetMode="External"/><Relationship Id="rId5" Type="http://schemas.openxmlformats.org/officeDocument/2006/relationships/hyperlink" Target="https://www.accountingcoach.com/terms/I/income-statement" TargetMode="External"/><Relationship Id="rId10" Type="http://schemas.openxmlformats.org/officeDocument/2006/relationships/hyperlink" Target="https://www.accountingcoach.com/terms/P/prepaid-insurance" TargetMode="External"/><Relationship Id="rId4" Type="http://schemas.openxmlformats.org/officeDocument/2006/relationships/hyperlink" Target="https://www.accountingcoach.com/terms/I/incurred" TargetMode="External"/><Relationship Id="rId9" Type="http://schemas.openxmlformats.org/officeDocument/2006/relationships/hyperlink" Target="https://www.accountingcoach.com/terms/I/interest-payabl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ccountingcoach.com/terms/R/revenues" TargetMode="External"/><Relationship Id="rId2" Type="http://schemas.openxmlformats.org/officeDocument/2006/relationships/hyperlink" Target="https://www.accountingcoach.com/terms/E/expens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reshbooks.com/glossary/accounting/tax-accountin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deskera.com/blog/accrued-expense/" TargetMode="External"/><Relationship Id="rId2" Type="http://schemas.openxmlformats.org/officeDocument/2006/relationships/hyperlink" Target="https://www.deskera.com/blog/what-is-an-invoice/" TargetMode="External"/><Relationship Id="rId1" Type="http://schemas.openxmlformats.org/officeDocument/2006/relationships/slideLayout" Target="../slideLayouts/slideLayout2.xml"/><Relationship Id="rId4" Type="http://schemas.openxmlformats.org/officeDocument/2006/relationships/hyperlink" Target="https://www.deskera.com/blog/accounts-payabl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eskera.com/blog/fixed-asset/" TargetMode="External"/><Relationship Id="rId2" Type="http://schemas.openxmlformats.org/officeDocument/2006/relationships/hyperlink" Target="https://www.deskera.com/blog/non-cash-expen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deskera.com/blog/content/images/2021/02/table-5-2.p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leartax.in/g/terms/accounti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corporatefinanceinstitute.com/resources/knowledge/accounting/balance-she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aysimple.com/blog/how-to-analyze-a-profit-and-loss-pl-she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633C-EF0B-4662-FCD6-E66AC7ED1779}"/>
              </a:ext>
            </a:extLst>
          </p:cNvPr>
          <p:cNvSpPr>
            <a:spLocks noGrp="1"/>
          </p:cNvSpPr>
          <p:nvPr>
            <p:ph type="ctrTitle"/>
          </p:nvPr>
        </p:nvSpPr>
        <p:spPr>
          <a:xfrm>
            <a:off x="0" y="0"/>
            <a:ext cx="12192000" cy="1017639"/>
          </a:xfrm>
        </p:spPr>
        <p:txBody>
          <a:bodyPr>
            <a:normAutofit/>
          </a:bodyPr>
          <a:lstStyle/>
          <a:p>
            <a:r>
              <a:rPr lang="en-US" sz="4000" dirty="0">
                <a:latin typeface="+mn-lt"/>
              </a:rPr>
              <a:t>Unit 5 Accounting principles LO1</a:t>
            </a:r>
          </a:p>
        </p:txBody>
      </p:sp>
      <p:sp>
        <p:nvSpPr>
          <p:cNvPr id="3" name="Subtitle 2">
            <a:extLst>
              <a:ext uri="{FF2B5EF4-FFF2-40B4-BE49-F238E27FC236}">
                <a16:creationId xmlns:a16="http://schemas.microsoft.com/office/drawing/2014/main" id="{FA2AEBC3-9609-9092-953D-14CE8F1717F6}"/>
              </a:ext>
            </a:extLst>
          </p:cNvPr>
          <p:cNvSpPr>
            <a:spLocks noGrp="1"/>
          </p:cNvSpPr>
          <p:nvPr>
            <p:ph type="subTitle" idx="1"/>
          </p:nvPr>
        </p:nvSpPr>
        <p:spPr>
          <a:xfrm>
            <a:off x="-1" y="1150374"/>
            <a:ext cx="12192000" cy="5707626"/>
          </a:xfrm>
        </p:spPr>
        <p:txBody>
          <a:bodyPr>
            <a:normAutofit fontScale="92500" lnSpcReduction="10000"/>
          </a:bodyPr>
          <a:lstStyle/>
          <a:p>
            <a:pPr algn="l"/>
            <a:r>
              <a:rPr lang="en-US" dirty="0"/>
              <a:t>Different branches of accounting</a:t>
            </a:r>
          </a:p>
          <a:p>
            <a:pPr marL="457200" indent="-457200" algn="l">
              <a:buAutoNum type="arabicPlain"/>
            </a:pPr>
            <a:r>
              <a:rPr lang="en-US" b="1" dirty="0"/>
              <a:t>Financial Accounting</a:t>
            </a:r>
            <a:r>
              <a:rPr lang="en-US" dirty="0"/>
              <a:t>: </a:t>
            </a:r>
          </a:p>
          <a:p>
            <a:pPr algn="l"/>
            <a:r>
              <a:rPr lang="en-US" sz="2000" dirty="0">
                <a:hlinkClick r:id="rId2">
                  <a:extLst>
                    <a:ext uri="{A12FA001-AC4F-418D-AE19-62706E023703}">
                      <ahyp:hlinkClr xmlns:ahyp="http://schemas.microsoft.com/office/drawing/2018/hyperlinkcolor" val="tx"/>
                    </a:ext>
                  </a:extLst>
                </a:hlinkClick>
              </a:rPr>
              <a:t>Financial accounting</a:t>
            </a:r>
            <a:r>
              <a:rPr lang="en-US" sz="2000" dirty="0"/>
              <a:t> involves recording and categorizing transactions for businesses. This data is generally historical, meaning it’s from the past. It also involves generating financial statements based on these transactions. All financial statements, such as a </a:t>
            </a:r>
            <a:r>
              <a:rPr lang="en-US" sz="2000" dirty="0">
                <a:hlinkClick r:id="rId3">
                  <a:extLst>
                    <a:ext uri="{A12FA001-AC4F-418D-AE19-62706E023703}">
                      <ahyp:hlinkClr xmlns:ahyp="http://schemas.microsoft.com/office/drawing/2018/hyperlinkcolor" val="tx"/>
                    </a:ext>
                  </a:extLst>
                </a:hlinkClick>
              </a:rPr>
              <a:t>balance sheet</a:t>
            </a:r>
            <a:r>
              <a:rPr lang="en-US" sz="2000" dirty="0"/>
              <a:t> and an </a:t>
            </a:r>
            <a:r>
              <a:rPr lang="en-US" sz="2000" dirty="0">
                <a:hlinkClick r:id="rId4">
                  <a:extLst>
                    <a:ext uri="{A12FA001-AC4F-418D-AE19-62706E023703}">
                      <ahyp:hlinkClr xmlns:ahyp="http://schemas.microsoft.com/office/drawing/2018/hyperlinkcolor" val="tx"/>
                    </a:ext>
                  </a:extLst>
                </a:hlinkClick>
              </a:rPr>
              <a:t>income statement</a:t>
            </a:r>
            <a:r>
              <a:rPr lang="en-US" sz="2000" dirty="0"/>
              <a:t>, must be prepared in a certain way. This tends to be according to the generally accepted </a:t>
            </a:r>
            <a:r>
              <a:rPr lang="en-US" sz="2000" dirty="0">
                <a:hlinkClick r:id="rId5">
                  <a:extLst>
                    <a:ext uri="{A12FA001-AC4F-418D-AE19-62706E023703}">
                      <ahyp:hlinkClr xmlns:ahyp="http://schemas.microsoft.com/office/drawing/2018/hyperlinkcolor" val="tx"/>
                    </a:ext>
                  </a:extLst>
                </a:hlinkClick>
              </a:rPr>
              <a:t>accounting principles</a:t>
            </a:r>
            <a:r>
              <a:rPr lang="en-US" sz="2000" dirty="0"/>
              <a:t>. These are known as GAAP for short. Financial accounting is performed to conform to external regulations. It is not for internal employees to analyze and make financial decision</a:t>
            </a:r>
            <a:r>
              <a:rPr lang="en-US" sz="2200" dirty="0"/>
              <a:t>s— </a:t>
            </a:r>
          </a:p>
          <a:p>
            <a:pPr algn="l"/>
            <a:r>
              <a:rPr lang="en-US" b="1" dirty="0"/>
              <a:t>2.    Cost Accounting</a:t>
            </a:r>
          </a:p>
          <a:p>
            <a:pPr algn="l"/>
            <a:r>
              <a:rPr lang="en-US" sz="2000" dirty="0"/>
              <a:t>Cost accounting is considered a type of managerial accounting. Cost accounting is most commonly used in the manufacturing industry, an industry that has a lot of resources and costs to manage. It is a type of accounting used internally to assess a company’s operations.</a:t>
            </a:r>
          </a:p>
          <a:p>
            <a:pPr algn="l"/>
            <a:r>
              <a:rPr lang="en-US" sz="2000" dirty="0"/>
              <a:t>Cost accounting concerns itself with recording and analyzing manufacturing costs. It looks at a company’s fixed (unchanging and constant costs, like rent) and </a:t>
            </a:r>
            <a:r>
              <a:rPr lang="en-US" sz="2000" dirty="0">
                <a:hlinkClick r:id="rId6"/>
              </a:rPr>
              <a:t>variable costs</a:t>
            </a:r>
            <a:r>
              <a:rPr lang="en-US" sz="2000" dirty="0"/>
              <a:t> (changing costs, like shipping charges). Then it looks at how they affect a business, and how these costs can be better managed, according to </a:t>
            </a:r>
            <a:r>
              <a:rPr lang="en-US" sz="2000" dirty="0">
                <a:hlinkClick r:id="rId7"/>
              </a:rPr>
              <a:t>Accounting Tools</a:t>
            </a:r>
            <a:r>
              <a:rPr lang="en-US" sz="2000" dirty="0"/>
              <a:t>.</a:t>
            </a:r>
          </a:p>
          <a:p>
            <a:pPr algn="l"/>
            <a:endParaRPr lang="en-US" sz="2000" dirty="0"/>
          </a:p>
          <a:p>
            <a:pPr algn="l"/>
            <a:r>
              <a:rPr lang="en-US" dirty="0"/>
              <a:t>  </a:t>
            </a:r>
          </a:p>
          <a:p>
            <a:pPr algn="l"/>
            <a:endParaRPr lang="en-US" dirty="0"/>
          </a:p>
        </p:txBody>
      </p:sp>
    </p:spTree>
    <p:extLst>
      <p:ext uri="{BB962C8B-B14F-4D97-AF65-F5344CB8AC3E}">
        <p14:creationId xmlns:p14="http://schemas.microsoft.com/office/powerpoint/2010/main" val="178936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D70D-37D6-ECF5-16DA-CB20284DC608}"/>
              </a:ext>
            </a:extLst>
          </p:cNvPr>
          <p:cNvSpPr>
            <a:spLocks noGrp="1"/>
          </p:cNvSpPr>
          <p:nvPr>
            <p:ph type="title"/>
          </p:nvPr>
        </p:nvSpPr>
        <p:spPr>
          <a:xfrm>
            <a:off x="0" y="0"/>
            <a:ext cx="12192000" cy="1135626"/>
          </a:xfrm>
        </p:spPr>
        <p:txBody>
          <a:bodyPr/>
          <a:lstStyle/>
          <a:p>
            <a:r>
              <a:rPr lang="en-US" dirty="0"/>
              <a:t>4 Types of Legal Structures for Business:</a:t>
            </a:r>
          </a:p>
        </p:txBody>
      </p:sp>
      <p:sp>
        <p:nvSpPr>
          <p:cNvPr id="3" name="Content Placeholder 2">
            <a:extLst>
              <a:ext uri="{FF2B5EF4-FFF2-40B4-BE49-F238E27FC236}">
                <a16:creationId xmlns:a16="http://schemas.microsoft.com/office/drawing/2014/main" id="{DACA2255-69F2-1EF6-30E5-95082356EE2B}"/>
              </a:ext>
            </a:extLst>
          </p:cNvPr>
          <p:cNvSpPr>
            <a:spLocks noGrp="1"/>
          </p:cNvSpPr>
          <p:nvPr>
            <p:ph idx="1"/>
          </p:nvPr>
        </p:nvSpPr>
        <p:spPr>
          <a:xfrm>
            <a:off x="-1" y="752168"/>
            <a:ext cx="12191999" cy="6105831"/>
          </a:xfrm>
        </p:spPr>
        <p:txBody>
          <a:bodyPr/>
          <a:lstStyle/>
          <a:p>
            <a:r>
              <a:rPr lang="en-US" b="1" dirty="0">
                <a:effectLst/>
              </a:rPr>
              <a:t>Sole Proprietorship</a:t>
            </a:r>
          </a:p>
          <a:p>
            <a:r>
              <a:rPr lang="en-US" dirty="0">
                <a:effectLst/>
              </a:rPr>
              <a:t>A type of business entity that is owned and run by one individual – there is no legal distinction between the owner and the business. Sole Proprietorships are the most common form of legal structure for small businesses.</a:t>
            </a:r>
          </a:p>
          <a:p>
            <a:r>
              <a:rPr lang="en-US" dirty="0">
                <a:solidFill>
                  <a:srgbClr val="769BC1"/>
                </a:solidFill>
                <a:effectLst/>
              </a:rPr>
              <a:t>Taxation:</a:t>
            </a:r>
            <a:r>
              <a:rPr lang="en-US" dirty="0">
                <a:effectLst/>
              </a:rPr>
              <a:t> A sole Proprietorship has pass-through taxation. The business itself does not file a tax return. Instead, the income (or loss) passes through and is reported on the owner’s personal tax return </a:t>
            </a:r>
          </a:p>
          <a:p>
            <a:r>
              <a:rPr lang="en-US" dirty="0">
                <a:solidFill>
                  <a:srgbClr val="769BC1"/>
                </a:solidFill>
                <a:effectLst/>
              </a:rPr>
              <a:t>Liability:</a:t>
            </a:r>
            <a:r>
              <a:rPr lang="en-US" dirty="0">
                <a:effectLst/>
              </a:rPr>
              <a:t> The Owner of the sole proprietorship has unlimited personal liability for any liabilities the business incurs. You can mitigate this risk with insurance and sound contracts.</a:t>
            </a:r>
          </a:p>
          <a:p>
            <a:r>
              <a:rPr lang="en-US" dirty="0">
                <a:solidFill>
                  <a:srgbClr val="769BC1"/>
                </a:solidFill>
                <a:effectLst/>
              </a:rPr>
              <a:t>Formation:</a:t>
            </a:r>
            <a:r>
              <a:rPr lang="en-US" dirty="0">
                <a:effectLst/>
              </a:rPr>
              <a:t> The sole proprietorship is the simplest way of doing business. The costs to create a sole proprietorship are very low and very little formality is required.</a:t>
            </a:r>
          </a:p>
          <a:p>
            <a:r>
              <a:rPr lang="en-US" dirty="0">
                <a:solidFill>
                  <a:srgbClr val="769BC1"/>
                </a:solidFill>
                <a:effectLst/>
              </a:rPr>
              <a:t>Pros of a Sole Proprietorship:</a:t>
            </a:r>
            <a:br>
              <a:rPr lang="en-US" b="1" dirty="0">
                <a:effectLst/>
              </a:rPr>
            </a:br>
            <a:r>
              <a:rPr lang="en-US" dirty="0">
                <a:effectLst/>
              </a:rPr>
              <a:t>• Easy and fairly cheap to establish.</a:t>
            </a:r>
            <a:br>
              <a:rPr lang="en-US" dirty="0">
                <a:effectLst/>
              </a:rPr>
            </a:br>
            <a:r>
              <a:rPr lang="en-US" dirty="0">
                <a:effectLst/>
              </a:rPr>
              <a:t>• Owner has absolute control over the business.</a:t>
            </a:r>
          </a:p>
          <a:p>
            <a:r>
              <a:rPr lang="en-US" dirty="0">
                <a:solidFill>
                  <a:srgbClr val="769BC1"/>
                </a:solidFill>
                <a:effectLst/>
              </a:rPr>
              <a:t>Cons of a Sole Proprietorship:</a:t>
            </a:r>
            <a:br>
              <a:rPr lang="en-US" b="1" dirty="0"/>
            </a:br>
            <a:r>
              <a:rPr lang="en-US" dirty="0"/>
              <a:t>• Owner has unlimited personal exposure to risk, as the owner is responsible for all liabilities incurred by the business.</a:t>
            </a:r>
            <a:br>
              <a:rPr lang="en-US" dirty="0"/>
            </a:br>
            <a:r>
              <a:rPr lang="en-US" dirty="0"/>
              <a:t>• Investors typically would not invest in a business organized as a sole proprietorship.</a:t>
            </a:r>
          </a:p>
        </p:txBody>
      </p:sp>
    </p:spTree>
    <p:extLst>
      <p:ext uri="{BB962C8B-B14F-4D97-AF65-F5344CB8AC3E}">
        <p14:creationId xmlns:p14="http://schemas.microsoft.com/office/powerpoint/2010/main" val="149569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EE73-B96D-3E16-2E45-52C6638C9A0A}"/>
              </a:ext>
            </a:extLst>
          </p:cNvPr>
          <p:cNvSpPr>
            <a:spLocks noGrp="1"/>
          </p:cNvSpPr>
          <p:nvPr>
            <p:ph type="title"/>
          </p:nvPr>
        </p:nvSpPr>
        <p:spPr>
          <a:xfrm>
            <a:off x="0" y="0"/>
            <a:ext cx="12192000" cy="1165123"/>
          </a:xfrm>
        </p:spPr>
        <p:txBody>
          <a:bodyPr/>
          <a:lstStyle/>
          <a:p>
            <a:endParaRPr lang="en-US" dirty="0"/>
          </a:p>
        </p:txBody>
      </p:sp>
      <p:sp>
        <p:nvSpPr>
          <p:cNvPr id="3" name="Content Placeholder 2">
            <a:extLst>
              <a:ext uri="{FF2B5EF4-FFF2-40B4-BE49-F238E27FC236}">
                <a16:creationId xmlns:a16="http://schemas.microsoft.com/office/drawing/2014/main" id="{3C777FB8-01B7-F938-1DBC-67004CF0E1E9}"/>
              </a:ext>
            </a:extLst>
          </p:cNvPr>
          <p:cNvSpPr>
            <a:spLocks noGrp="1"/>
          </p:cNvSpPr>
          <p:nvPr>
            <p:ph idx="1"/>
          </p:nvPr>
        </p:nvSpPr>
        <p:spPr>
          <a:xfrm>
            <a:off x="-1" y="1165123"/>
            <a:ext cx="12191999" cy="5692878"/>
          </a:xfrm>
        </p:spPr>
        <p:txBody>
          <a:bodyPr>
            <a:normAutofit fontScale="92500" lnSpcReduction="10000"/>
          </a:bodyPr>
          <a:lstStyle/>
          <a:p>
            <a:pPr marL="0" indent="0">
              <a:buNone/>
            </a:pPr>
            <a:r>
              <a:rPr lang="en-US" b="1" dirty="0">
                <a:effectLst/>
              </a:rPr>
              <a:t> Limited Liability Company (LLC)</a:t>
            </a:r>
          </a:p>
          <a:p>
            <a:r>
              <a:rPr lang="en-US" dirty="0">
                <a:effectLst/>
              </a:rPr>
              <a:t>A hybrid between a corporation, general partnership, and sole proprietorship. Owners of an LLC are called members. Members may include individuals, corporations, other LLCs and foreign entities. Most states permit an LLC with only one owner, called a “single member LLC.”</a:t>
            </a:r>
          </a:p>
          <a:p>
            <a:r>
              <a:rPr lang="en-US" dirty="0">
                <a:solidFill>
                  <a:srgbClr val="769BC1"/>
                </a:solidFill>
                <a:effectLst/>
              </a:rPr>
              <a:t>Taxation:</a:t>
            </a:r>
            <a:r>
              <a:rPr lang="en-US" dirty="0">
                <a:effectLst/>
              </a:rPr>
              <a:t> An LLC is considered a “pass through entity” for tax purposes. This means, business income passes through the business to LLC members who report their share of profits or losses on their individual income tax returns. The LLC entity is only required to file an informational tax return, similar in character to the general partnership.</a:t>
            </a:r>
          </a:p>
          <a:p>
            <a:r>
              <a:rPr lang="en-US" dirty="0">
                <a:solidFill>
                  <a:srgbClr val="769BC1"/>
                </a:solidFill>
                <a:effectLst/>
              </a:rPr>
              <a:t> Liability: </a:t>
            </a:r>
            <a:r>
              <a:rPr lang="en-US" dirty="0"/>
              <a:t>LLC members are protected from personal liability for business debts and claims, a feature known as “limited liability.” If a business with limited liability owes money or faces a lawsuit, only the assets of the business itself are at risk. Creditors can’t reach personal assets of the LLC members, except in cases of fraud or illegality. LLC members should exercise caution so that they don’t “pierce the corporate veil,” which would expose members to personal liability. For example, LLC owners should not use a personal checking account for business purposes, and should always use the LLC business name (rather than owner’s individual names) when working with customers.</a:t>
            </a:r>
            <a:endParaRPr lang="en-US" dirty="0">
              <a:effectLst/>
            </a:endParaRPr>
          </a:p>
          <a:p>
            <a:r>
              <a:rPr lang="en-US" dirty="0">
                <a:solidFill>
                  <a:srgbClr val="769BC1"/>
                </a:solidFill>
                <a:effectLst/>
              </a:rPr>
              <a:t>Pros of LLC Structure:</a:t>
            </a:r>
            <a:br>
              <a:rPr lang="en-US" dirty="0">
                <a:effectLst/>
              </a:rPr>
            </a:br>
            <a:r>
              <a:rPr lang="en-US" dirty="0">
                <a:effectLst/>
              </a:rPr>
              <a:t>• Owners have limited liability, meaning that the entity is responsible for all liabilities the company incurs.</a:t>
            </a:r>
            <a:br>
              <a:rPr lang="en-US" dirty="0">
                <a:effectLst/>
              </a:rPr>
            </a:br>
            <a:r>
              <a:rPr lang="en-US" dirty="0">
                <a:effectLst/>
              </a:rPr>
              <a:t>• Profits and losses of company are passed on to the member and are only taxed at the individual level.</a:t>
            </a:r>
            <a:br>
              <a:rPr lang="en-US" dirty="0">
                <a:effectLst/>
              </a:rPr>
            </a:br>
            <a:r>
              <a:rPr lang="en-US" dirty="0">
                <a:effectLst/>
              </a:rPr>
              <a:t>• Allows an unlimited number of members</a:t>
            </a:r>
          </a:p>
          <a:p>
            <a:r>
              <a:rPr lang="en-US" dirty="0">
                <a:solidFill>
                  <a:srgbClr val="769BC1"/>
                </a:solidFill>
                <a:effectLst/>
              </a:rPr>
              <a:t>Cons of LLC Structure:</a:t>
            </a:r>
            <a:br>
              <a:rPr lang="en-US" dirty="0">
                <a:effectLst/>
              </a:rPr>
            </a:br>
            <a:r>
              <a:rPr lang="en-US" dirty="0">
                <a:effectLst/>
              </a:rPr>
              <a:t>• Often subject to additional taxes at the state level.</a:t>
            </a:r>
            <a:br>
              <a:rPr lang="en-US" dirty="0">
                <a:effectLst/>
              </a:rPr>
            </a:br>
            <a:r>
              <a:rPr lang="en-US" dirty="0">
                <a:effectLst/>
              </a:rPr>
              <a:t>• Each member’s share of profit represents taxable income, even if the profit wasn’t distributed.</a:t>
            </a:r>
          </a:p>
          <a:p>
            <a:endParaRPr lang="en-US" dirty="0"/>
          </a:p>
        </p:txBody>
      </p:sp>
    </p:spTree>
    <p:extLst>
      <p:ext uri="{BB962C8B-B14F-4D97-AF65-F5344CB8AC3E}">
        <p14:creationId xmlns:p14="http://schemas.microsoft.com/office/powerpoint/2010/main" val="1238767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8034-8EFC-DEF8-563B-4BAA01E8CA11}"/>
              </a:ext>
            </a:extLst>
          </p:cNvPr>
          <p:cNvSpPr>
            <a:spLocks noGrp="1"/>
          </p:cNvSpPr>
          <p:nvPr>
            <p:ph type="title"/>
          </p:nvPr>
        </p:nvSpPr>
        <p:spPr>
          <a:xfrm>
            <a:off x="0" y="103240"/>
            <a:ext cx="12192000" cy="1076632"/>
          </a:xfrm>
        </p:spPr>
        <p:txBody>
          <a:bodyPr>
            <a:normAutofit fontScale="90000"/>
          </a:bodyPr>
          <a:lstStyle/>
          <a:p>
            <a:r>
              <a:rPr lang="en-US" b="1" dirty="0">
                <a:effectLst/>
              </a:rPr>
              <a:t>4. Corporations</a:t>
            </a:r>
            <a:br>
              <a:rPr lang="en-US" b="1" dirty="0">
                <a:effectLst/>
              </a:rPr>
            </a:br>
            <a:endParaRPr lang="en-US" dirty="0"/>
          </a:p>
        </p:txBody>
      </p:sp>
      <p:sp>
        <p:nvSpPr>
          <p:cNvPr id="3" name="Content Placeholder 2">
            <a:extLst>
              <a:ext uri="{FF2B5EF4-FFF2-40B4-BE49-F238E27FC236}">
                <a16:creationId xmlns:a16="http://schemas.microsoft.com/office/drawing/2014/main" id="{F2F94FC6-BA4D-B943-CB5E-64712AEFC6F1}"/>
              </a:ext>
            </a:extLst>
          </p:cNvPr>
          <p:cNvSpPr>
            <a:spLocks noGrp="1"/>
          </p:cNvSpPr>
          <p:nvPr>
            <p:ph idx="1"/>
          </p:nvPr>
        </p:nvSpPr>
        <p:spPr>
          <a:xfrm>
            <a:off x="-1" y="707923"/>
            <a:ext cx="12191999" cy="6150077"/>
          </a:xfrm>
        </p:spPr>
        <p:txBody>
          <a:bodyPr>
            <a:normAutofit lnSpcReduction="10000"/>
          </a:bodyPr>
          <a:lstStyle/>
          <a:p>
            <a:r>
              <a:rPr lang="en-US" dirty="0"/>
              <a:t>Corporations are the most complex business structure. A corporation is a legal entity that is separate and independent from the people who own or run the corporation, namely shareholders. A corporation has the ability to enter into contracts separate from that of the shareholders, but it also has certain responsibilities such as the payment of taxes. Corporations are generally more appropriate for larger established companies with multiple employees or when other factors apply (i.e. corporation sells a product or provides a service that could expose the business to sizable liability). Ownership is designated by issuing shares of stock.</a:t>
            </a:r>
          </a:p>
          <a:p>
            <a:r>
              <a:rPr lang="en-US" dirty="0">
                <a:solidFill>
                  <a:srgbClr val="7D9BC1"/>
                </a:solidFill>
                <a:effectLst/>
              </a:rPr>
              <a:t>Taxation</a:t>
            </a:r>
            <a:r>
              <a:rPr lang="en-US" b="1" dirty="0">
                <a:solidFill>
                  <a:srgbClr val="7D9BC1"/>
                </a:solidFill>
                <a:effectLst/>
              </a:rPr>
              <a:t> (C-Corp):</a:t>
            </a:r>
            <a:r>
              <a:rPr lang="en-US" dirty="0">
                <a:solidFill>
                  <a:srgbClr val="7D9BC1"/>
                </a:solidFill>
                <a:effectLst/>
              </a:rPr>
              <a:t> </a:t>
            </a:r>
            <a:r>
              <a:rPr lang="en-US" dirty="0"/>
              <a:t>For federal income tax purposes, a C-Corp is recognized as a separate taxpaying entity, thus the entity files its own tax return (Form 1120). A c-corporation is subject to corporate income tax on any corporate profits (entity pays taxes). Shareholders pay personal income tax on the corporate profits distributed by the corporation to the owners.</a:t>
            </a:r>
          </a:p>
          <a:p>
            <a:r>
              <a:rPr lang="en-US" dirty="0">
                <a:solidFill>
                  <a:srgbClr val="7D9BC1"/>
                </a:solidFill>
                <a:effectLst/>
              </a:rPr>
              <a:t>Liability: </a:t>
            </a:r>
            <a:r>
              <a:rPr lang="en-US" dirty="0"/>
              <a:t>Corporation shareholders have limited liability as they are not personally liable for debts and obligations incurred by the company. Shareholders cannot lose more money than the amount they invested in the corporation.</a:t>
            </a:r>
          </a:p>
          <a:p>
            <a:r>
              <a:rPr lang="en-US" dirty="0">
                <a:solidFill>
                  <a:srgbClr val="7D9BC1"/>
                </a:solidFill>
                <a:effectLst/>
              </a:rPr>
              <a:t>Pros of Corporations:</a:t>
            </a:r>
            <a:br>
              <a:rPr lang="en-US" dirty="0">
                <a:effectLst/>
              </a:rPr>
            </a:br>
            <a:r>
              <a:rPr lang="en-US" dirty="0">
                <a:effectLst/>
              </a:rPr>
              <a:t>• Corporate shareholders have limited liability, meaning the entity is responsible for all liabilities the company incurs.</a:t>
            </a:r>
            <a:br>
              <a:rPr lang="en-US" dirty="0">
                <a:effectLst/>
              </a:rPr>
            </a:br>
            <a:r>
              <a:rPr lang="en-US" dirty="0">
                <a:effectLst/>
              </a:rPr>
              <a:t>• Usually a favorable formation for investors.</a:t>
            </a:r>
          </a:p>
          <a:p>
            <a:r>
              <a:rPr lang="en-US" dirty="0">
                <a:solidFill>
                  <a:srgbClr val="7D9BC1"/>
                </a:solidFill>
                <a:effectLst/>
              </a:rPr>
              <a:t>Cons of Corporations:</a:t>
            </a:r>
            <a:br>
              <a:rPr lang="en-US" dirty="0">
                <a:effectLst/>
              </a:rPr>
            </a:br>
            <a:r>
              <a:rPr lang="en-US" dirty="0">
                <a:effectLst/>
              </a:rPr>
              <a:t>• The process to establish the business is more rigorous and costly.</a:t>
            </a:r>
            <a:br>
              <a:rPr lang="en-US" dirty="0">
                <a:effectLst/>
              </a:rPr>
            </a:br>
            <a:r>
              <a:rPr lang="en-US" dirty="0">
                <a:effectLst/>
              </a:rPr>
              <a:t>• Earnings are subject to “double taxation”, meaning that earnings are taxed at the entity level and the individual level upon distribution to shareholders.</a:t>
            </a:r>
            <a:br>
              <a:rPr lang="en-US" dirty="0">
                <a:effectLst/>
              </a:rPr>
            </a:br>
            <a:r>
              <a:rPr lang="en-US" dirty="0">
                <a:effectLst/>
              </a:rPr>
              <a:t>• High level of governance and oversight by the board of directors.</a:t>
            </a:r>
          </a:p>
          <a:p>
            <a:endParaRPr lang="en-US" dirty="0"/>
          </a:p>
        </p:txBody>
      </p:sp>
    </p:spTree>
    <p:extLst>
      <p:ext uri="{BB962C8B-B14F-4D97-AF65-F5344CB8AC3E}">
        <p14:creationId xmlns:p14="http://schemas.microsoft.com/office/powerpoint/2010/main" val="419867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9660-9625-E713-FEBA-82C1A0B315EB}"/>
              </a:ext>
            </a:extLst>
          </p:cNvPr>
          <p:cNvSpPr>
            <a:spLocks noGrp="1"/>
          </p:cNvSpPr>
          <p:nvPr>
            <p:ph type="title"/>
          </p:nvPr>
        </p:nvSpPr>
        <p:spPr>
          <a:xfrm>
            <a:off x="0" y="0"/>
            <a:ext cx="12192000" cy="1002890"/>
          </a:xfrm>
        </p:spPr>
        <p:txBody>
          <a:bodyPr>
            <a:normAutofit/>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Format of balance sheet of partnership</a:t>
            </a:r>
            <a:endParaRPr lang="en-US" dirty="0"/>
          </a:p>
        </p:txBody>
      </p:sp>
      <p:sp>
        <p:nvSpPr>
          <p:cNvPr id="3" name="Content Placeholder 2">
            <a:extLst>
              <a:ext uri="{FF2B5EF4-FFF2-40B4-BE49-F238E27FC236}">
                <a16:creationId xmlns:a16="http://schemas.microsoft.com/office/drawing/2014/main" id="{DBA01678-7967-11D2-242A-1274F0F780FF}"/>
              </a:ext>
            </a:extLst>
          </p:cNvPr>
          <p:cNvSpPr>
            <a:spLocks noGrp="1"/>
          </p:cNvSpPr>
          <p:nvPr>
            <p:ph idx="1"/>
          </p:nvPr>
        </p:nvSpPr>
        <p:spPr>
          <a:xfrm>
            <a:off x="-1" y="855406"/>
            <a:ext cx="12191999" cy="6002593"/>
          </a:xfrm>
        </p:spPr>
        <p:txBody>
          <a:bodyPr/>
          <a:lstStyle/>
          <a:p>
            <a:endParaRPr lang="en-US" dirty="0"/>
          </a:p>
        </p:txBody>
      </p:sp>
      <p:pic>
        <p:nvPicPr>
          <p:cNvPr id="4" name="Content Placeholder 3">
            <a:extLst>
              <a:ext uri="{FF2B5EF4-FFF2-40B4-BE49-F238E27FC236}">
                <a16:creationId xmlns:a16="http://schemas.microsoft.com/office/drawing/2014/main" id="{8C6A1495-4D57-FD49-D000-46AC67774D41}"/>
              </a:ext>
            </a:extLst>
          </p:cNvPr>
          <p:cNvPicPr>
            <a:picLocks noChangeAspect="1"/>
          </p:cNvPicPr>
          <p:nvPr/>
        </p:nvPicPr>
        <p:blipFill>
          <a:blip r:embed="rId2"/>
          <a:stretch>
            <a:fillRect/>
          </a:stretch>
        </p:blipFill>
        <p:spPr>
          <a:xfrm>
            <a:off x="3763976" y="1825625"/>
            <a:ext cx="4664048" cy="4351338"/>
          </a:xfrm>
          <a:prstGeom prst="rect">
            <a:avLst/>
          </a:prstGeom>
        </p:spPr>
      </p:pic>
    </p:spTree>
    <p:extLst>
      <p:ext uri="{BB962C8B-B14F-4D97-AF65-F5344CB8AC3E}">
        <p14:creationId xmlns:p14="http://schemas.microsoft.com/office/powerpoint/2010/main" val="153877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782B-762C-2E1B-E859-53C580CF0DF9}"/>
              </a:ext>
            </a:extLst>
          </p:cNvPr>
          <p:cNvSpPr>
            <a:spLocks noGrp="1"/>
          </p:cNvSpPr>
          <p:nvPr>
            <p:ph type="title"/>
          </p:nvPr>
        </p:nvSpPr>
        <p:spPr>
          <a:xfrm>
            <a:off x="0" y="0"/>
            <a:ext cx="12192000" cy="1021278"/>
          </a:xfrm>
        </p:spPr>
        <p:txBody>
          <a:bodyPr>
            <a:normAutofit fontScale="90000"/>
          </a:bodyPr>
          <a:lstStyle/>
          <a:p>
            <a:r>
              <a:rPr lang="en-US" dirty="0"/>
              <a:t>Income statement of Partnership is similar to a limited company </a:t>
            </a:r>
          </a:p>
        </p:txBody>
      </p:sp>
      <p:pic>
        <p:nvPicPr>
          <p:cNvPr id="5" name="Content Placeholder 4">
            <a:extLst>
              <a:ext uri="{FF2B5EF4-FFF2-40B4-BE49-F238E27FC236}">
                <a16:creationId xmlns:a16="http://schemas.microsoft.com/office/drawing/2014/main" id="{040C76A3-B996-DF25-FBB1-8504E81AE6AF}"/>
              </a:ext>
            </a:extLst>
          </p:cNvPr>
          <p:cNvPicPr>
            <a:picLocks noGrp="1" noChangeAspect="1"/>
          </p:cNvPicPr>
          <p:nvPr>
            <p:ph idx="1"/>
          </p:nvPr>
        </p:nvPicPr>
        <p:blipFill>
          <a:blip r:embed="rId2"/>
          <a:stretch>
            <a:fillRect/>
          </a:stretch>
        </p:blipFill>
        <p:spPr>
          <a:xfrm>
            <a:off x="3464450" y="1139825"/>
            <a:ext cx="5374224" cy="5718175"/>
          </a:xfrm>
          <a:prstGeom prst="rect">
            <a:avLst/>
          </a:prstGeom>
        </p:spPr>
      </p:pic>
    </p:spTree>
    <p:extLst>
      <p:ext uri="{BB962C8B-B14F-4D97-AF65-F5344CB8AC3E}">
        <p14:creationId xmlns:p14="http://schemas.microsoft.com/office/powerpoint/2010/main" val="241867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6278-8D9E-5196-6201-BF3D778CF40E}"/>
              </a:ext>
            </a:extLst>
          </p:cNvPr>
          <p:cNvSpPr>
            <a:spLocks noGrp="1"/>
          </p:cNvSpPr>
          <p:nvPr>
            <p:ph type="title"/>
          </p:nvPr>
        </p:nvSpPr>
        <p:spPr>
          <a:xfrm>
            <a:off x="0" y="0"/>
            <a:ext cx="12192000" cy="1068779"/>
          </a:xfrm>
        </p:spPr>
        <p:txBody>
          <a:bodyPr/>
          <a:lstStyle/>
          <a:p>
            <a:r>
              <a:rPr lang="en-US" dirty="0"/>
              <a:t>Appropriation account in partnership</a:t>
            </a:r>
          </a:p>
        </p:txBody>
      </p:sp>
      <p:pic>
        <p:nvPicPr>
          <p:cNvPr id="1026" name="Picture 2" descr="Partnership Appropriation Account | Double Entry Bookkeeping">
            <a:extLst>
              <a:ext uri="{FF2B5EF4-FFF2-40B4-BE49-F238E27FC236}">
                <a16:creationId xmlns:a16="http://schemas.microsoft.com/office/drawing/2014/main" id="{21E931DC-5375-7C98-72B7-D2E1336977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3797" y="1068779"/>
            <a:ext cx="7600207" cy="578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31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9472-763E-E2D9-2118-817FE63EA86E}"/>
              </a:ext>
            </a:extLst>
          </p:cNvPr>
          <p:cNvSpPr>
            <a:spLocks noGrp="1"/>
          </p:cNvSpPr>
          <p:nvPr>
            <p:ph type="title"/>
          </p:nvPr>
        </p:nvSpPr>
        <p:spPr>
          <a:xfrm>
            <a:off x="0" y="0"/>
            <a:ext cx="12192000" cy="816638"/>
          </a:xfrm>
        </p:spPr>
        <p:txBody>
          <a:bodyPr/>
          <a:lstStyle/>
          <a:p>
            <a:r>
              <a:rPr lang="en-US" dirty="0"/>
              <a:t>Format of Income statement of a sole trader </a:t>
            </a:r>
          </a:p>
        </p:txBody>
      </p:sp>
      <p:sp>
        <p:nvSpPr>
          <p:cNvPr id="3" name="Content Placeholder 2">
            <a:extLst>
              <a:ext uri="{FF2B5EF4-FFF2-40B4-BE49-F238E27FC236}">
                <a16:creationId xmlns:a16="http://schemas.microsoft.com/office/drawing/2014/main" id="{C2F7FDDC-8D97-CF91-F784-0E6846F2F8ED}"/>
              </a:ext>
            </a:extLst>
          </p:cNvPr>
          <p:cNvSpPr>
            <a:spLocks noGrp="1"/>
          </p:cNvSpPr>
          <p:nvPr>
            <p:ph idx="1"/>
          </p:nvPr>
        </p:nvSpPr>
        <p:spPr>
          <a:xfrm>
            <a:off x="-1" y="700644"/>
            <a:ext cx="12191999" cy="6157355"/>
          </a:xfrm>
        </p:spPr>
        <p:txBody>
          <a:bodyPr/>
          <a:lstStyle/>
          <a:p>
            <a:endParaRPr lang="en-US" dirty="0"/>
          </a:p>
        </p:txBody>
      </p:sp>
      <p:pic>
        <p:nvPicPr>
          <p:cNvPr id="4" name="Content Placeholder 3">
            <a:extLst>
              <a:ext uri="{FF2B5EF4-FFF2-40B4-BE49-F238E27FC236}">
                <a16:creationId xmlns:a16="http://schemas.microsoft.com/office/drawing/2014/main" id="{D43D6120-884F-0705-06DA-64F310D07EF6}"/>
              </a:ext>
            </a:extLst>
          </p:cNvPr>
          <p:cNvPicPr>
            <a:picLocks noChangeAspect="1"/>
          </p:cNvPicPr>
          <p:nvPr/>
        </p:nvPicPr>
        <p:blipFill>
          <a:blip r:embed="rId2"/>
          <a:stretch>
            <a:fillRect/>
          </a:stretch>
        </p:blipFill>
        <p:spPr>
          <a:xfrm>
            <a:off x="2844800" y="914399"/>
            <a:ext cx="5420426" cy="6644243"/>
          </a:xfrm>
          <a:prstGeom prst="rect">
            <a:avLst/>
          </a:prstGeom>
        </p:spPr>
      </p:pic>
    </p:spTree>
    <p:extLst>
      <p:ext uri="{BB962C8B-B14F-4D97-AF65-F5344CB8AC3E}">
        <p14:creationId xmlns:p14="http://schemas.microsoft.com/office/powerpoint/2010/main" val="163749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262B-DB69-455C-428C-4FCE1ECB13CC}"/>
              </a:ext>
            </a:extLst>
          </p:cNvPr>
          <p:cNvSpPr>
            <a:spLocks noGrp="1"/>
          </p:cNvSpPr>
          <p:nvPr>
            <p:ph type="title"/>
          </p:nvPr>
        </p:nvSpPr>
        <p:spPr>
          <a:xfrm>
            <a:off x="0" y="0"/>
            <a:ext cx="12192000" cy="1353787"/>
          </a:xfrm>
        </p:spPr>
        <p:txBody>
          <a:bodyPr/>
          <a:lstStyle/>
          <a:p>
            <a:r>
              <a:rPr lang="en-US" dirty="0"/>
              <a:t>How to record transactions in a journal entry with Examples: Sole Proprietorship Transaction #1</a:t>
            </a:r>
          </a:p>
        </p:txBody>
      </p:sp>
      <p:sp>
        <p:nvSpPr>
          <p:cNvPr id="3" name="Content Placeholder 2">
            <a:extLst>
              <a:ext uri="{FF2B5EF4-FFF2-40B4-BE49-F238E27FC236}">
                <a16:creationId xmlns:a16="http://schemas.microsoft.com/office/drawing/2014/main" id="{FCF3F386-BD32-410F-1AAB-A7BCE55C67EB}"/>
              </a:ext>
            </a:extLst>
          </p:cNvPr>
          <p:cNvSpPr>
            <a:spLocks noGrp="1"/>
          </p:cNvSpPr>
          <p:nvPr>
            <p:ph idx="1"/>
          </p:nvPr>
        </p:nvSpPr>
        <p:spPr>
          <a:xfrm>
            <a:off x="-1" y="1235034"/>
            <a:ext cx="12191999" cy="5622966"/>
          </a:xfrm>
        </p:spPr>
        <p:txBody>
          <a:bodyPr/>
          <a:lstStyle/>
          <a:p>
            <a:pPr marL="228600" indent="-228600" defTabSz="914400">
              <a:lnSpc>
                <a:spcPct val="90000"/>
              </a:lnSpc>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Let's assume that J. Ott forms a sole proprietorship called Accounting Software Co. (ASC). On December 1, 2021, J. Ott invests personal funds of $10,000 to start ASC. The effect of this transaction on ASC's accounting equation is. </a:t>
            </a:r>
            <a:r>
              <a:rPr lang="en-US" sz="2000" dirty="0"/>
              <a:t>As you can see, ASC's assets increase by $10,000 and so does ASC's owner's equity. As a result, the accounting equation will be in balance.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 can interpret the amounts in the accounting equation to mean that ASC has assets of $10,000 and the source of those assets was the owner, J. Ott. Alternatively, you can view the accounting equation to mean that ASC has assets of $10,000 and there are no claims by creditors (liabilities) against the assets. As a result, the owner has a claim for the remainder or residual of $10,000. </a:t>
            </a:r>
            <a:r>
              <a:rPr lang="en-US" sz="2000" dirty="0">
                <a:latin typeface="Calibri" panose="020F0502020204030204" pitchFamily="34" charset="0"/>
                <a:cs typeface="Calibri" panose="020F0502020204030204" pitchFamily="34" charset="0"/>
              </a:rPr>
              <a:t>This transaction is recorded in the asset account Cash and the owner's equity account J. Ott, Capital. The general journal entry to record the transaction in these accounts 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r>
              <a:rPr lang="en-US" sz="2000" dirty="0"/>
              <a:t> </a:t>
            </a:r>
            <a:endParaRPr lang="en-US" sz="2000" dirty="0">
              <a:solidFill>
                <a:prstClr val="black"/>
              </a:solidFill>
              <a:latin typeface="Calibri" panose="020F0502020204030204"/>
            </a:endParaRPr>
          </a:p>
          <a:p>
            <a:endParaRPr lang="en-US" dirty="0"/>
          </a:p>
        </p:txBody>
      </p:sp>
      <p:pic>
        <p:nvPicPr>
          <p:cNvPr id="5" name="Picture 4">
            <a:extLst>
              <a:ext uri="{FF2B5EF4-FFF2-40B4-BE49-F238E27FC236}">
                <a16:creationId xmlns:a16="http://schemas.microsoft.com/office/drawing/2014/main" id="{982E6587-92CC-DFD2-B166-92ADEF593EDD}"/>
              </a:ext>
            </a:extLst>
          </p:cNvPr>
          <p:cNvPicPr>
            <a:picLocks noChangeAspect="1"/>
          </p:cNvPicPr>
          <p:nvPr/>
        </p:nvPicPr>
        <p:blipFill>
          <a:blip r:embed="rId2"/>
          <a:stretch>
            <a:fillRect/>
          </a:stretch>
        </p:blipFill>
        <p:spPr>
          <a:xfrm>
            <a:off x="-3" y="3839194"/>
            <a:ext cx="3099463" cy="792183"/>
          </a:xfrm>
          <a:prstGeom prst="rect">
            <a:avLst/>
          </a:prstGeom>
        </p:spPr>
      </p:pic>
      <p:pic>
        <p:nvPicPr>
          <p:cNvPr id="6" name="Content Placeholder 3">
            <a:extLst>
              <a:ext uri="{FF2B5EF4-FFF2-40B4-BE49-F238E27FC236}">
                <a16:creationId xmlns:a16="http://schemas.microsoft.com/office/drawing/2014/main" id="{A7367458-2984-FA07-22EB-9A725F39A5C8}"/>
              </a:ext>
            </a:extLst>
          </p:cNvPr>
          <p:cNvPicPr>
            <a:picLocks noChangeAspect="1"/>
          </p:cNvPicPr>
          <p:nvPr/>
        </p:nvPicPr>
        <p:blipFill>
          <a:blip r:embed="rId3"/>
          <a:stretch>
            <a:fillRect/>
          </a:stretch>
        </p:blipFill>
        <p:spPr>
          <a:xfrm>
            <a:off x="565068" y="5054022"/>
            <a:ext cx="8543306" cy="1137887"/>
          </a:xfrm>
          <a:prstGeom prst="rect">
            <a:avLst/>
          </a:prstGeom>
        </p:spPr>
      </p:pic>
    </p:spTree>
    <p:extLst>
      <p:ext uri="{BB962C8B-B14F-4D97-AF65-F5344CB8AC3E}">
        <p14:creationId xmlns:p14="http://schemas.microsoft.com/office/powerpoint/2010/main" val="79803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C18D-87E9-756B-5D3B-FA859703C3F1}"/>
              </a:ext>
            </a:extLst>
          </p:cNvPr>
          <p:cNvSpPr>
            <a:spLocks noGrp="1"/>
          </p:cNvSpPr>
          <p:nvPr>
            <p:ph type="title"/>
          </p:nvPr>
        </p:nvSpPr>
        <p:spPr>
          <a:xfrm>
            <a:off x="0" y="0"/>
            <a:ext cx="12192000" cy="1045029"/>
          </a:xfrm>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Sole Proprietorship Transaction #2.</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E60A2B44-DA24-810F-09DF-AB8CF3619034}"/>
              </a:ext>
            </a:extLst>
          </p:cNvPr>
          <p:cNvSpPr>
            <a:spLocks noGrp="1"/>
          </p:cNvSpPr>
          <p:nvPr>
            <p:ph idx="1"/>
          </p:nvPr>
        </p:nvSpPr>
        <p:spPr>
          <a:xfrm>
            <a:off x="0" y="570016"/>
            <a:ext cx="12192000" cy="6181105"/>
          </a:xfrm>
        </p:spPr>
        <p:txBody>
          <a:bodyPr/>
          <a:lstStyle/>
          <a:p>
            <a:r>
              <a:rPr lang="en-US" dirty="0"/>
              <a:t>On December 2, 2021, J. Ott withdraws $100 of cash from the business for his personal use. The effect of this transaction on ASC's accounting equation is:</a:t>
            </a:r>
          </a:p>
          <a:p>
            <a:r>
              <a:rPr lang="en-US" dirty="0"/>
              <a:t>                                                                                    </a:t>
            </a:r>
          </a:p>
        </p:txBody>
      </p:sp>
      <p:pic>
        <p:nvPicPr>
          <p:cNvPr id="4" name="Picture 3">
            <a:extLst>
              <a:ext uri="{FF2B5EF4-FFF2-40B4-BE49-F238E27FC236}">
                <a16:creationId xmlns:a16="http://schemas.microsoft.com/office/drawing/2014/main" id="{23B52170-64D5-E2D4-4976-A7E388315390}"/>
              </a:ext>
            </a:extLst>
          </p:cNvPr>
          <p:cNvPicPr>
            <a:picLocks noChangeAspect="1"/>
          </p:cNvPicPr>
          <p:nvPr/>
        </p:nvPicPr>
        <p:blipFill>
          <a:blip r:embed="rId2"/>
          <a:stretch>
            <a:fillRect/>
          </a:stretch>
        </p:blipFill>
        <p:spPr>
          <a:xfrm>
            <a:off x="6491288" y="1475941"/>
            <a:ext cx="5591175" cy="777248"/>
          </a:xfrm>
          <a:prstGeom prst="rect">
            <a:avLst/>
          </a:prstGeom>
        </p:spPr>
      </p:pic>
      <p:pic>
        <p:nvPicPr>
          <p:cNvPr id="5" name="Picture 4">
            <a:extLst>
              <a:ext uri="{FF2B5EF4-FFF2-40B4-BE49-F238E27FC236}">
                <a16:creationId xmlns:a16="http://schemas.microsoft.com/office/drawing/2014/main" id="{98E7E978-88AD-063B-10EF-2933C0496A9A}"/>
              </a:ext>
            </a:extLst>
          </p:cNvPr>
          <p:cNvPicPr>
            <a:picLocks noChangeAspect="1"/>
          </p:cNvPicPr>
          <p:nvPr/>
        </p:nvPicPr>
        <p:blipFill>
          <a:blip r:embed="rId3"/>
          <a:stretch>
            <a:fillRect/>
          </a:stretch>
        </p:blipFill>
        <p:spPr>
          <a:xfrm>
            <a:off x="161647" y="1475941"/>
            <a:ext cx="6167994" cy="864240"/>
          </a:xfrm>
          <a:prstGeom prst="rect">
            <a:avLst/>
          </a:prstGeom>
        </p:spPr>
      </p:pic>
      <p:pic>
        <p:nvPicPr>
          <p:cNvPr id="9" name="Picture 8">
            <a:extLst>
              <a:ext uri="{FF2B5EF4-FFF2-40B4-BE49-F238E27FC236}">
                <a16:creationId xmlns:a16="http://schemas.microsoft.com/office/drawing/2014/main" id="{B68F27BB-7489-76B1-5BA4-AEEFCF35FCD8}"/>
              </a:ext>
            </a:extLst>
          </p:cNvPr>
          <p:cNvPicPr>
            <a:picLocks noChangeAspect="1"/>
          </p:cNvPicPr>
          <p:nvPr/>
        </p:nvPicPr>
        <p:blipFill>
          <a:blip r:embed="rId4"/>
          <a:stretch>
            <a:fillRect/>
          </a:stretch>
        </p:blipFill>
        <p:spPr>
          <a:xfrm>
            <a:off x="0" y="2273817"/>
            <a:ext cx="12192000" cy="1377538"/>
          </a:xfrm>
          <a:prstGeom prst="rect">
            <a:avLst/>
          </a:prstGeom>
        </p:spPr>
      </p:pic>
      <p:pic>
        <p:nvPicPr>
          <p:cNvPr id="10" name="Picture 9">
            <a:extLst>
              <a:ext uri="{FF2B5EF4-FFF2-40B4-BE49-F238E27FC236}">
                <a16:creationId xmlns:a16="http://schemas.microsoft.com/office/drawing/2014/main" id="{FF406F5D-EF4D-9078-274C-0DEA76EE622F}"/>
              </a:ext>
            </a:extLst>
          </p:cNvPr>
          <p:cNvPicPr>
            <a:picLocks noChangeAspect="1"/>
          </p:cNvPicPr>
          <p:nvPr/>
        </p:nvPicPr>
        <p:blipFill>
          <a:blip r:embed="rId5"/>
          <a:stretch>
            <a:fillRect/>
          </a:stretch>
        </p:blipFill>
        <p:spPr>
          <a:xfrm>
            <a:off x="0" y="3344253"/>
            <a:ext cx="8420100" cy="1173568"/>
          </a:xfrm>
          <a:prstGeom prst="rect">
            <a:avLst/>
          </a:prstGeom>
        </p:spPr>
      </p:pic>
    </p:spTree>
    <p:extLst>
      <p:ext uri="{BB962C8B-B14F-4D97-AF65-F5344CB8AC3E}">
        <p14:creationId xmlns:p14="http://schemas.microsoft.com/office/powerpoint/2010/main" val="240583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0F31-B83F-5CD0-A47B-DB6E93F7430E}"/>
              </a:ext>
            </a:extLst>
          </p:cNvPr>
          <p:cNvSpPr>
            <a:spLocks noGrp="1"/>
          </p:cNvSpPr>
          <p:nvPr>
            <p:ph type="title"/>
          </p:nvPr>
        </p:nvSpPr>
        <p:spPr>
          <a:xfrm>
            <a:off x="0" y="0"/>
            <a:ext cx="12192000" cy="816638"/>
          </a:xfrm>
        </p:spPr>
        <p:txBody>
          <a:bodyPr/>
          <a:lstStyle/>
          <a:p>
            <a:r>
              <a:rPr lang="en-US" dirty="0"/>
              <a:t>Sole Proprietorship Transaction 3 </a:t>
            </a:r>
          </a:p>
        </p:txBody>
      </p:sp>
      <p:sp>
        <p:nvSpPr>
          <p:cNvPr id="3" name="Content Placeholder 2">
            <a:extLst>
              <a:ext uri="{FF2B5EF4-FFF2-40B4-BE49-F238E27FC236}">
                <a16:creationId xmlns:a16="http://schemas.microsoft.com/office/drawing/2014/main" id="{1C700A3D-C886-7753-E6B0-9EB4E215D0E9}"/>
              </a:ext>
            </a:extLst>
          </p:cNvPr>
          <p:cNvSpPr>
            <a:spLocks noGrp="1"/>
          </p:cNvSpPr>
          <p:nvPr>
            <p:ph idx="1"/>
          </p:nvPr>
        </p:nvSpPr>
        <p:spPr>
          <a:xfrm>
            <a:off x="0" y="816638"/>
            <a:ext cx="12192000" cy="604136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 December 3, 2021, Accounting Software Co. spends $5,000 of cash to purchase computer equipment for use in the business. The effect of this transaction on the accounting equation is: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accounting equation reflects that one asset increases and another asset decreases. Since the amount of the increase is the same as the amount of the decrease, the accounting equation remains in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balance.This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transaction is recorded in the asset accounts Equipment and Cash. The Equipment account increases by $5,000, and the Cash account decreases by $5,000. The journal entry for this transactions </a:t>
            </a:r>
          </a:p>
          <a:p>
            <a:endParaRPr lang="en-US" dirty="0"/>
          </a:p>
        </p:txBody>
      </p:sp>
      <p:pic>
        <p:nvPicPr>
          <p:cNvPr id="4" name="Picture 3">
            <a:extLst>
              <a:ext uri="{FF2B5EF4-FFF2-40B4-BE49-F238E27FC236}">
                <a16:creationId xmlns:a16="http://schemas.microsoft.com/office/drawing/2014/main" id="{AA2FDF21-C175-FD74-A6CB-2E59848F8E06}"/>
              </a:ext>
            </a:extLst>
          </p:cNvPr>
          <p:cNvPicPr>
            <a:picLocks noChangeAspect="1"/>
          </p:cNvPicPr>
          <p:nvPr/>
        </p:nvPicPr>
        <p:blipFill>
          <a:blip r:embed="rId2"/>
          <a:stretch>
            <a:fillRect/>
          </a:stretch>
        </p:blipFill>
        <p:spPr>
          <a:xfrm>
            <a:off x="0" y="2713513"/>
            <a:ext cx="3788229" cy="1157844"/>
          </a:xfrm>
          <a:prstGeom prst="rect">
            <a:avLst/>
          </a:prstGeom>
        </p:spPr>
      </p:pic>
      <p:pic>
        <p:nvPicPr>
          <p:cNvPr id="5" name="Content Placeholder 3">
            <a:extLst>
              <a:ext uri="{FF2B5EF4-FFF2-40B4-BE49-F238E27FC236}">
                <a16:creationId xmlns:a16="http://schemas.microsoft.com/office/drawing/2014/main" id="{2CE5E791-FB1B-DF34-44A3-3E60719C9F6F}"/>
              </a:ext>
            </a:extLst>
          </p:cNvPr>
          <p:cNvPicPr>
            <a:picLocks noChangeAspect="1"/>
          </p:cNvPicPr>
          <p:nvPr/>
        </p:nvPicPr>
        <p:blipFill>
          <a:blip r:embed="rId3"/>
          <a:stretch>
            <a:fillRect/>
          </a:stretch>
        </p:blipFill>
        <p:spPr>
          <a:xfrm>
            <a:off x="3917225" y="2744232"/>
            <a:ext cx="7791845" cy="1127125"/>
          </a:xfrm>
          <a:prstGeom prst="rect">
            <a:avLst/>
          </a:prstGeom>
        </p:spPr>
      </p:pic>
      <p:sp>
        <p:nvSpPr>
          <p:cNvPr id="7" name="TextBox 6">
            <a:extLst>
              <a:ext uri="{FF2B5EF4-FFF2-40B4-BE49-F238E27FC236}">
                <a16:creationId xmlns:a16="http://schemas.microsoft.com/office/drawing/2014/main" id="{AA8D0223-6328-C532-842B-B8439AB33F82}"/>
              </a:ext>
            </a:extLst>
          </p:cNvPr>
          <p:cNvSpPr txBox="1"/>
          <p:nvPr/>
        </p:nvSpPr>
        <p:spPr>
          <a:xfrm>
            <a:off x="0" y="4035216"/>
            <a:ext cx="12192000" cy="646331"/>
          </a:xfrm>
          <a:prstGeom prst="rect">
            <a:avLst/>
          </a:prstGeom>
          <a:noFill/>
        </p:spPr>
        <p:txBody>
          <a:bodyPr wrap="square">
            <a:spAutoFit/>
          </a:bodyPr>
          <a:lstStyle/>
          <a:p>
            <a:r>
              <a:rPr lang="en-US" dirty="0"/>
              <a:t>The totals tell us that the company has assets of $9,900 and the source of those assets is the owner of the company. It also tells us that the company has assets of $9,900 and the only claim against those assets is the owner's claim</a:t>
            </a:r>
          </a:p>
        </p:txBody>
      </p:sp>
    </p:spTree>
    <p:extLst>
      <p:ext uri="{BB962C8B-B14F-4D97-AF65-F5344CB8AC3E}">
        <p14:creationId xmlns:p14="http://schemas.microsoft.com/office/powerpoint/2010/main" val="155684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4E1406-F0B5-9D09-4950-FF75B6B873F0}"/>
              </a:ext>
            </a:extLst>
          </p:cNvPr>
          <p:cNvSpPr txBox="1"/>
          <p:nvPr/>
        </p:nvSpPr>
        <p:spPr>
          <a:xfrm>
            <a:off x="0" y="0"/>
            <a:ext cx="12192000" cy="523220"/>
          </a:xfrm>
          <a:prstGeom prst="rect">
            <a:avLst/>
          </a:prstGeom>
          <a:noFill/>
        </p:spPr>
        <p:txBody>
          <a:bodyPr wrap="square">
            <a:spAutoFit/>
          </a:bodyPr>
          <a:lstStyle/>
          <a:p>
            <a:r>
              <a:rPr lang="en-US" sz="2800" b="1" dirty="0"/>
              <a:t>3. Auditing</a:t>
            </a:r>
          </a:p>
        </p:txBody>
      </p:sp>
      <p:sp>
        <p:nvSpPr>
          <p:cNvPr id="9" name="TextBox 8">
            <a:extLst>
              <a:ext uri="{FF2B5EF4-FFF2-40B4-BE49-F238E27FC236}">
                <a16:creationId xmlns:a16="http://schemas.microsoft.com/office/drawing/2014/main" id="{6C467153-88F2-0355-4D1C-CD53B1C5C984}"/>
              </a:ext>
            </a:extLst>
          </p:cNvPr>
          <p:cNvSpPr txBox="1"/>
          <p:nvPr/>
        </p:nvSpPr>
        <p:spPr>
          <a:xfrm>
            <a:off x="-1" y="707886"/>
            <a:ext cx="12191999" cy="5293757"/>
          </a:xfrm>
          <a:prstGeom prst="rect">
            <a:avLst/>
          </a:prstGeom>
          <a:noFill/>
        </p:spPr>
        <p:txBody>
          <a:bodyPr wrap="square">
            <a:spAutoFit/>
          </a:bodyPr>
          <a:lstStyle/>
          <a:p>
            <a:r>
              <a:rPr lang="en-US" sz="2000" dirty="0"/>
              <a:t>helps a business zero in on fraud, mismanagement and waste. It also identifies and controls any potential weaknesses </a:t>
            </a:r>
            <a:r>
              <a:rPr lang="en-US" sz="2000" dirty="0" err="1"/>
              <a:t>iThere</a:t>
            </a:r>
            <a:r>
              <a:rPr lang="en-US" sz="2000" dirty="0"/>
              <a:t> are two types of auditing: external and internal auditing. In external auditing, an independent third party reviews a company’s financial statements. This is to make sure they are presented correctly and comply with GAAP.</a:t>
            </a:r>
          </a:p>
          <a:p>
            <a:r>
              <a:rPr lang="en-US" sz="2000" dirty="0"/>
              <a:t>Internal auditing involves evaluating how a business divides up accounting duties. As well as who is authorized to do what accounting task and what procedures and policies are in place. Internal auditing n its policies or procedures</a:t>
            </a:r>
            <a:r>
              <a:rPr lang="en-US" dirty="0"/>
              <a:t>.</a:t>
            </a:r>
          </a:p>
          <a:p>
            <a:endParaRPr lang="en-US" dirty="0"/>
          </a:p>
          <a:p>
            <a:r>
              <a:rPr lang="en-US" sz="2800" b="1" dirty="0"/>
              <a:t>4. Managerial Accounting</a:t>
            </a:r>
          </a:p>
          <a:p>
            <a:r>
              <a:rPr lang="en-US" sz="2000" dirty="0"/>
              <a:t>This type of accounting provides data about a company’s operations to managers. </a:t>
            </a:r>
          </a:p>
          <a:p>
            <a:r>
              <a:rPr lang="en-US" sz="2000" dirty="0"/>
              <a:t>The focus of managerial accounting is to provide data. This is what managers need to make decisions about a business’s operations, not comply strictly with GAAP.</a:t>
            </a:r>
          </a:p>
          <a:p>
            <a:r>
              <a:rPr lang="en-US" sz="2000" dirty="0"/>
              <a:t>Managerial accounting includes </a:t>
            </a:r>
            <a:r>
              <a:rPr lang="en-US" sz="2000" dirty="0">
                <a:hlinkClick r:id="rId2"/>
              </a:rPr>
              <a:t>budgeting and forecasting</a:t>
            </a:r>
            <a:r>
              <a:rPr lang="en-US" sz="2000" dirty="0"/>
              <a:t> and cost analysis. As well as financial analysis, reviewing past business decisions and </a:t>
            </a:r>
            <a:r>
              <a:rPr lang="en-US" sz="2000" dirty="0" err="1"/>
              <a:t>more.</a:t>
            </a:r>
            <a:r>
              <a:rPr lang="en-US" sz="2000" dirty="0" err="1">
                <a:hlinkClick r:id="rId3"/>
              </a:rPr>
              <a:t>Cost</a:t>
            </a:r>
            <a:r>
              <a:rPr lang="en-US" sz="2000" dirty="0">
                <a:hlinkClick r:id="rId3"/>
              </a:rPr>
              <a:t> accounting</a:t>
            </a:r>
            <a:r>
              <a:rPr lang="en-US" sz="2000" dirty="0"/>
              <a:t> is a type of managerial accounting</a:t>
            </a:r>
            <a:r>
              <a:rPr lang="en-US" sz="2800" dirty="0"/>
              <a:t>.</a:t>
            </a:r>
          </a:p>
          <a:p>
            <a:endParaRPr lang="en-US" sz="2800" b="1" dirty="0"/>
          </a:p>
          <a:p>
            <a:endParaRPr lang="en-US" dirty="0"/>
          </a:p>
          <a:p>
            <a:endParaRPr lang="en-US" dirty="0"/>
          </a:p>
        </p:txBody>
      </p:sp>
    </p:spTree>
    <p:extLst>
      <p:ext uri="{BB962C8B-B14F-4D97-AF65-F5344CB8AC3E}">
        <p14:creationId xmlns:p14="http://schemas.microsoft.com/office/powerpoint/2010/main" val="52204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47F8-536D-928F-4EAE-5BAE5155F998}"/>
              </a:ext>
            </a:extLst>
          </p:cNvPr>
          <p:cNvSpPr>
            <a:spLocks noGrp="1"/>
          </p:cNvSpPr>
          <p:nvPr>
            <p:ph type="title"/>
          </p:nvPr>
        </p:nvSpPr>
        <p:spPr>
          <a:xfrm>
            <a:off x="0" y="154380"/>
            <a:ext cx="12192000" cy="961902"/>
          </a:xfrm>
        </p:spPr>
        <p:txBody>
          <a:bodyPr>
            <a:normAutofit fontScale="90000"/>
          </a:bodyPr>
          <a:lstStyle/>
          <a:p>
            <a:pPr fontAlgn="base"/>
            <a:r>
              <a:rPr lang="en-US" b="1" i="0" dirty="0">
                <a:solidFill>
                  <a:srgbClr val="333333"/>
                </a:solidFill>
                <a:effectLst/>
                <a:latin typeface="Helvetica" panose="020B0604020202020204" pitchFamily="34" charset="0"/>
              </a:rPr>
              <a:t>Sole Proprietorship Transaction #5.</a:t>
            </a:r>
            <a:br>
              <a:rPr lang="en-US" b="1" i="0" dirty="0">
                <a:solidFill>
                  <a:srgbClr val="333333"/>
                </a:solidFill>
                <a:effectLst/>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43CCFAAF-A5F1-3CF4-27AE-53BF0FF7D9A7}"/>
              </a:ext>
            </a:extLst>
          </p:cNvPr>
          <p:cNvSpPr>
            <a:spLocks noGrp="1"/>
          </p:cNvSpPr>
          <p:nvPr>
            <p:ph idx="1"/>
          </p:nvPr>
        </p:nvSpPr>
        <p:spPr>
          <a:xfrm>
            <a:off x="142504" y="661712"/>
            <a:ext cx="12192000" cy="10857156"/>
          </a:xfrm>
        </p:spPr>
        <p:txBody>
          <a:bodyPr/>
          <a:lstStyle/>
          <a:p>
            <a:r>
              <a:rPr lang="en-US" b="0" i="0" dirty="0">
                <a:solidFill>
                  <a:srgbClr val="333333"/>
                </a:solidFill>
                <a:effectLst/>
                <a:latin typeface="Helvetica" panose="020B0604020202020204" pitchFamily="34" charset="0"/>
              </a:rPr>
              <a:t>On December 5, 2022, Accounting Software Co. pays $600 for ads that were run in recent days. The effect of this advertising transaction on the accounting equation is:  </a:t>
            </a:r>
          </a:p>
          <a:p>
            <a:pPr algn="l" fontAlgn="base"/>
            <a:r>
              <a:rPr lang="en-US" b="0" i="0" dirty="0">
                <a:solidFill>
                  <a:srgbClr val="333333"/>
                </a:solidFill>
                <a:effectLst/>
                <a:latin typeface="Helvetica" panose="020B0604020202020204" pitchFamily="34" charset="0"/>
              </a:rPr>
              <a:t>Since ASC is paying $600, its assets decrease. The second effect is a $600 decrease in owner's equity, because the transaction involves an expense. (An expense is a cost that is used up or its future economic value cannot be measured.)Although owner's equity is decreased by an expense, the transaction is not recorded directly into the owner's capital account at this time. Instead, the amount is initially recorded in the expense account Advertising Expense and in the asset account Cash.</a:t>
            </a:r>
          </a:p>
          <a:p>
            <a:pPr algn="l" fontAlgn="base"/>
            <a:r>
              <a:rPr lang="en-US" b="0" i="0" dirty="0">
                <a:solidFill>
                  <a:srgbClr val="333333"/>
                </a:solidFill>
                <a:effectLst/>
                <a:latin typeface="Helvetica" panose="020B0604020202020204" pitchFamily="34" charset="0"/>
              </a:rPr>
              <a:t>The general journal entry to record the transaction is:</a:t>
            </a:r>
          </a:p>
          <a:p>
            <a:pPr algn="l" fontAlgn="base"/>
            <a:endParaRPr lang="en-US" dirty="0">
              <a:solidFill>
                <a:srgbClr val="333333"/>
              </a:solidFill>
              <a:latin typeface="Helvetica" panose="020B0604020202020204" pitchFamily="34" charset="0"/>
            </a:endParaRPr>
          </a:p>
          <a:p>
            <a:pPr algn="l" fontAlgn="base"/>
            <a:endParaRPr lang="en-US" b="0" i="0" dirty="0">
              <a:solidFill>
                <a:srgbClr val="333333"/>
              </a:solidFill>
              <a:effectLst/>
              <a:latin typeface="Helvetica" panose="020B0604020202020204" pitchFamily="34" charset="0"/>
            </a:endParaRPr>
          </a:p>
          <a:p>
            <a:pPr algn="l" fontAlgn="base"/>
            <a:endParaRPr lang="en-US" dirty="0">
              <a:solidFill>
                <a:srgbClr val="333333"/>
              </a:solidFill>
              <a:latin typeface="Helvetica" panose="020B0604020202020204" pitchFamily="34" charset="0"/>
            </a:endParaRPr>
          </a:p>
          <a:p>
            <a:pPr algn="l" fontAlgn="base"/>
            <a:endParaRPr lang="en-US" dirty="0">
              <a:solidFill>
                <a:srgbClr val="333333"/>
              </a:solidFill>
              <a:latin typeface="Helvetica" panose="020B0604020202020204" pitchFamily="34" charset="0"/>
            </a:endParaRPr>
          </a:p>
          <a:p>
            <a:pPr algn="l" fontAlgn="base"/>
            <a:endParaRPr lang="en-US" b="0" i="0" dirty="0">
              <a:solidFill>
                <a:srgbClr val="333333"/>
              </a:solidFill>
              <a:effectLst/>
              <a:latin typeface="Helvetica" panose="020B0604020202020204" pitchFamily="34" charset="0"/>
            </a:endParaRPr>
          </a:p>
          <a:p>
            <a:endParaRPr lang="en-US" dirty="0"/>
          </a:p>
        </p:txBody>
      </p:sp>
      <p:pic>
        <p:nvPicPr>
          <p:cNvPr id="7" name="Picture 6">
            <a:extLst>
              <a:ext uri="{FF2B5EF4-FFF2-40B4-BE49-F238E27FC236}">
                <a16:creationId xmlns:a16="http://schemas.microsoft.com/office/drawing/2014/main" id="{E4275A0C-091C-7393-F5E0-24FDAA31156D}"/>
              </a:ext>
            </a:extLst>
          </p:cNvPr>
          <p:cNvPicPr>
            <a:picLocks noChangeAspect="1"/>
          </p:cNvPicPr>
          <p:nvPr/>
        </p:nvPicPr>
        <p:blipFill>
          <a:blip r:embed="rId2"/>
          <a:stretch>
            <a:fillRect/>
          </a:stretch>
        </p:blipFill>
        <p:spPr>
          <a:xfrm>
            <a:off x="7713041" y="2977738"/>
            <a:ext cx="4336455" cy="1285504"/>
          </a:xfrm>
          <a:prstGeom prst="rect">
            <a:avLst/>
          </a:prstGeom>
        </p:spPr>
      </p:pic>
      <p:pic>
        <p:nvPicPr>
          <p:cNvPr id="9" name="Picture 8">
            <a:extLst>
              <a:ext uri="{FF2B5EF4-FFF2-40B4-BE49-F238E27FC236}">
                <a16:creationId xmlns:a16="http://schemas.microsoft.com/office/drawing/2014/main" id="{6EE933FC-E08C-0582-7E88-7FFDC5727BA8}"/>
              </a:ext>
            </a:extLst>
          </p:cNvPr>
          <p:cNvPicPr>
            <a:picLocks noChangeAspect="1"/>
          </p:cNvPicPr>
          <p:nvPr/>
        </p:nvPicPr>
        <p:blipFill>
          <a:blip r:embed="rId3"/>
          <a:stretch>
            <a:fillRect/>
          </a:stretch>
        </p:blipFill>
        <p:spPr>
          <a:xfrm>
            <a:off x="0" y="4272806"/>
            <a:ext cx="8840434" cy="2585194"/>
          </a:xfrm>
          <a:prstGeom prst="rect">
            <a:avLst/>
          </a:prstGeom>
        </p:spPr>
      </p:pic>
    </p:spTree>
    <p:extLst>
      <p:ext uri="{BB962C8B-B14F-4D97-AF65-F5344CB8AC3E}">
        <p14:creationId xmlns:p14="http://schemas.microsoft.com/office/powerpoint/2010/main" val="216024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BB49-63D0-60E8-534B-636E39E23EF1}"/>
              </a:ext>
            </a:extLst>
          </p:cNvPr>
          <p:cNvSpPr>
            <a:spLocks noGrp="1"/>
          </p:cNvSpPr>
          <p:nvPr>
            <p:ph type="title"/>
          </p:nvPr>
        </p:nvSpPr>
        <p:spPr>
          <a:xfrm>
            <a:off x="0" y="0"/>
            <a:ext cx="12192000" cy="926275"/>
          </a:xfrm>
        </p:spPr>
        <p:txBody>
          <a:bodyPr/>
          <a:lstStyle/>
          <a:p>
            <a:endParaRPr lang="en-US" dirty="0"/>
          </a:p>
        </p:txBody>
      </p:sp>
      <p:sp>
        <p:nvSpPr>
          <p:cNvPr id="3" name="Content Placeholder 2">
            <a:extLst>
              <a:ext uri="{FF2B5EF4-FFF2-40B4-BE49-F238E27FC236}">
                <a16:creationId xmlns:a16="http://schemas.microsoft.com/office/drawing/2014/main" id="{45CDE69C-FCD3-4CE6-838F-1519F0D77667}"/>
              </a:ext>
            </a:extLst>
          </p:cNvPr>
          <p:cNvSpPr>
            <a:spLocks noGrp="1"/>
          </p:cNvSpPr>
          <p:nvPr>
            <p:ph idx="1"/>
          </p:nvPr>
        </p:nvSpPr>
        <p:spPr>
          <a:xfrm>
            <a:off x="-1" y="926275"/>
            <a:ext cx="12191999" cy="5931725"/>
          </a:xfrm>
        </p:spPr>
        <p:txBody>
          <a:bodyPr/>
          <a:lstStyle/>
          <a:p>
            <a:r>
              <a:rPr lang="en-US" b="0" i="0" dirty="0">
                <a:solidFill>
                  <a:srgbClr val="333333"/>
                </a:solidFill>
                <a:effectLst/>
                <a:latin typeface="Helvetica" panose="020B0604020202020204" pitchFamily="34" charset="0"/>
              </a:rPr>
              <a:t>The totals now indicate that Accounting Software Co. has assets of $16,300. The creditors provided $7,000 and the owner of the company provided $9,300. Viewed another way, the company has assets of $16,300 with the creditors having a claim of $7,000 and the owner having a residual claim of $9,300. The balance sheet as of midnight on December 5 is:</a:t>
            </a:r>
          </a:p>
          <a:p>
            <a:endParaRPr lang="en-US" dirty="0">
              <a:solidFill>
                <a:srgbClr val="333333"/>
              </a:solidFill>
              <a:latin typeface="Helvetica" panose="020B0604020202020204" pitchFamily="34" charset="0"/>
            </a:endParaRPr>
          </a:p>
          <a:p>
            <a:endParaRPr lang="en-US" dirty="0">
              <a:solidFill>
                <a:srgbClr val="333333"/>
              </a:solidFill>
              <a:latin typeface="Helvetica" panose="020B0604020202020204" pitchFamily="34" charset="0"/>
            </a:endParaRPr>
          </a:p>
          <a:p>
            <a:endParaRPr lang="en-US" dirty="0"/>
          </a:p>
        </p:txBody>
      </p:sp>
      <p:pic>
        <p:nvPicPr>
          <p:cNvPr id="4" name="Picture 3">
            <a:extLst>
              <a:ext uri="{FF2B5EF4-FFF2-40B4-BE49-F238E27FC236}">
                <a16:creationId xmlns:a16="http://schemas.microsoft.com/office/drawing/2014/main" id="{A265EA13-F836-F2C7-23DA-AC0320D585BC}"/>
              </a:ext>
            </a:extLst>
          </p:cNvPr>
          <p:cNvPicPr>
            <a:picLocks noChangeAspect="1"/>
          </p:cNvPicPr>
          <p:nvPr/>
        </p:nvPicPr>
        <p:blipFill>
          <a:blip r:embed="rId2"/>
          <a:stretch>
            <a:fillRect/>
          </a:stretch>
        </p:blipFill>
        <p:spPr>
          <a:xfrm>
            <a:off x="152743" y="2232561"/>
            <a:ext cx="8920005" cy="3918857"/>
          </a:xfrm>
          <a:prstGeom prst="rect">
            <a:avLst/>
          </a:prstGeom>
        </p:spPr>
      </p:pic>
    </p:spTree>
    <p:extLst>
      <p:ext uri="{BB962C8B-B14F-4D97-AF65-F5344CB8AC3E}">
        <p14:creationId xmlns:p14="http://schemas.microsoft.com/office/powerpoint/2010/main" val="120395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DFFD-7AF7-FE4E-C66C-F3B304869F66}"/>
              </a:ext>
            </a:extLst>
          </p:cNvPr>
          <p:cNvSpPr>
            <a:spLocks noGrp="1"/>
          </p:cNvSpPr>
          <p:nvPr>
            <p:ph type="title"/>
          </p:nvPr>
        </p:nvSpPr>
        <p:spPr>
          <a:xfrm>
            <a:off x="0" y="1"/>
            <a:ext cx="12192000" cy="902524"/>
          </a:xfrm>
        </p:spPr>
        <p:txBody>
          <a:bodyPr/>
          <a:lstStyle/>
          <a:p>
            <a:endParaRPr lang="en-US" dirty="0"/>
          </a:p>
        </p:txBody>
      </p:sp>
      <p:sp>
        <p:nvSpPr>
          <p:cNvPr id="3" name="Content Placeholder 2">
            <a:extLst>
              <a:ext uri="{FF2B5EF4-FFF2-40B4-BE49-F238E27FC236}">
                <a16:creationId xmlns:a16="http://schemas.microsoft.com/office/drawing/2014/main" id="{A04F5491-EE8A-E2E8-6D32-FF6B37261724}"/>
              </a:ext>
            </a:extLst>
          </p:cNvPr>
          <p:cNvSpPr>
            <a:spLocks noGrp="1"/>
          </p:cNvSpPr>
          <p:nvPr>
            <p:ph idx="1"/>
          </p:nvPr>
        </p:nvSpPr>
        <p:spPr>
          <a:xfrm>
            <a:off x="-1" y="902525"/>
            <a:ext cx="12191999" cy="5955474"/>
          </a:xfrm>
        </p:spPr>
        <p:txBody>
          <a:bodyPr/>
          <a:lstStyle/>
          <a:p>
            <a:r>
              <a:rPr lang="en-US" b="0" i="0" dirty="0">
                <a:solidFill>
                  <a:srgbClr val="333333"/>
                </a:solidFill>
                <a:effectLst/>
                <a:latin typeface="Helvetica" panose="020B0604020202020204" pitchFamily="34" charset="0"/>
              </a:rPr>
              <a:t>Since this transaction involves an expense, it will involve ASC's income statement. The company's income statement for the first five days of December is:</a:t>
            </a:r>
          </a:p>
          <a:p>
            <a:endParaRPr lang="en-US" dirty="0">
              <a:solidFill>
                <a:srgbClr val="333333"/>
              </a:solidFill>
              <a:latin typeface="Helvetica" panose="020B0604020202020204" pitchFamily="34" charset="0"/>
            </a:endParaRPr>
          </a:p>
          <a:p>
            <a:endParaRPr lang="en-US" dirty="0">
              <a:solidFill>
                <a:srgbClr val="333333"/>
              </a:solidFill>
              <a:latin typeface="Helvetica" panose="020B0604020202020204" pitchFamily="34" charset="0"/>
            </a:endParaRPr>
          </a:p>
          <a:p>
            <a:endParaRPr lang="en-US" dirty="0">
              <a:solidFill>
                <a:srgbClr val="333333"/>
              </a:solidFill>
              <a:latin typeface="Helvetica" panose="020B0604020202020204" pitchFamily="34" charset="0"/>
            </a:endParaRPr>
          </a:p>
          <a:p>
            <a:endParaRPr lang="en-US" dirty="0"/>
          </a:p>
        </p:txBody>
      </p:sp>
      <p:pic>
        <p:nvPicPr>
          <p:cNvPr id="4" name="Picture 3">
            <a:extLst>
              <a:ext uri="{FF2B5EF4-FFF2-40B4-BE49-F238E27FC236}">
                <a16:creationId xmlns:a16="http://schemas.microsoft.com/office/drawing/2014/main" id="{CF089D10-8A26-B39C-01BE-B760B4680D25}"/>
              </a:ext>
            </a:extLst>
          </p:cNvPr>
          <p:cNvPicPr>
            <a:picLocks noChangeAspect="1"/>
          </p:cNvPicPr>
          <p:nvPr/>
        </p:nvPicPr>
        <p:blipFill>
          <a:blip r:embed="rId2"/>
          <a:stretch>
            <a:fillRect/>
          </a:stretch>
        </p:blipFill>
        <p:spPr>
          <a:xfrm>
            <a:off x="-125928" y="1670833"/>
            <a:ext cx="6479227" cy="3388055"/>
          </a:xfrm>
          <a:prstGeom prst="rect">
            <a:avLst/>
          </a:prstGeom>
        </p:spPr>
      </p:pic>
    </p:spTree>
    <p:extLst>
      <p:ext uri="{BB962C8B-B14F-4D97-AF65-F5344CB8AC3E}">
        <p14:creationId xmlns:p14="http://schemas.microsoft.com/office/powerpoint/2010/main" val="59397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516C-A7C8-D77C-CDB9-BA5B8A5202F5}"/>
              </a:ext>
            </a:extLst>
          </p:cNvPr>
          <p:cNvSpPr>
            <a:spLocks noGrp="1"/>
          </p:cNvSpPr>
          <p:nvPr>
            <p:ph type="title"/>
          </p:nvPr>
        </p:nvSpPr>
        <p:spPr>
          <a:xfrm>
            <a:off x="0" y="0"/>
            <a:ext cx="12192000" cy="1045029"/>
          </a:xfrm>
        </p:spPr>
        <p:txBody>
          <a:bodyPr>
            <a:normAutofit fontScale="90000"/>
          </a:bodyPr>
          <a:lstStyle/>
          <a:p>
            <a:r>
              <a:rPr lang="en-US" b="1" i="0" dirty="0">
                <a:solidFill>
                  <a:srgbClr val="333333"/>
                </a:solidFill>
                <a:effectLst/>
                <a:latin typeface="Helvetica" panose="020B0604020202020204" pitchFamily="34" charset="0"/>
              </a:rPr>
              <a:t>Sole Proprietorship Transaction #6.</a:t>
            </a:r>
            <a:br>
              <a:rPr lang="en-US" b="1" i="0" dirty="0">
                <a:solidFill>
                  <a:srgbClr val="333333"/>
                </a:solidFill>
                <a:effectLst/>
                <a:latin typeface="Helvetica" panose="020B0604020202020204" pitchFamily="34" charset="0"/>
              </a:rPr>
            </a:br>
            <a:endParaRPr lang="en-US" dirty="0"/>
          </a:p>
        </p:txBody>
      </p:sp>
      <p:sp>
        <p:nvSpPr>
          <p:cNvPr id="4" name="Content Placeholder 3">
            <a:extLst>
              <a:ext uri="{FF2B5EF4-FFF2-40B4-BE49-F238E27FC236}">
                <a16:creationId xmlns:a16="http://schemas.microsoft.com/office/drawing/2014/main" id="{390EF4F5-73D3-0889-4187-F36C435AC522}"/>
              </a:ext>
            </a:extLst>
          </p:cNvPr>
          <p:cNvSpPr>
            <a:spLocks noGrp="1"/>
          </p:cNvSpPr>
          <p:nvPr>
            <p:ph idx="1"/>
          </p:nvPr>
        </p:nvSpPr>
        <p:spPr>
          <a:xfrm>
            <a:off x="0" y="617517"/>
            <a:ext cx="12192000" cy="6240483"/>
          </a:xfrm>
        </p:spPr>
        <p:txBody>
          <a:bodyPr/>
          <a:lstStyle/>
          <a:p>
            <a:r>
              <a:rPr lang="en-US" b="0" i="0" dirty="0">
                <a:solidFill>
                  <a:srgbClr val="333333"/>
                </a:solidFill>
                <a:effectLst/>
                <a:latin typeface="Helvetica" panose="020B0604020202020204" pitchFamily="34" charset="0"/>
              </a:rPr>
              <a:t>On December 6, 2022, ASC performed consulting services for its clients. The clients were billed for the agreed upon amount of $900. The amounts are to be paid within 30 days. The effect on ASC's accounting equation is:</a:t>
            </a:r>
          </a:p>
          <a:p>
            <a:endParaRPr lang="en-US" dirty="0">
              <a:solidFill>
                <a:srgbClr val="333333"/>
              </a:solidFill>
              <a:latin typeface="Helvetica" panose="020B0604020202020204" pitchFamily="34" charset="0"/>
            </a:endParaRPr>
          </a:p>
          <a:p>
            <a:endParaRPr lang="en-US" dirty="0"/>
          </a:p>
        </p:txBody>
      </p:sp>
      <p:pic>
        <p:nvPicPr>
          <p:cNvPr id="6" name="Picture 5">
            <a:extLst>
              <a:ext uri="{FF2B5EF4-FFF2-40B4-BE49-F238E27FC236}">
                <a16:creationId xmlns:a16="http://schemas.microsoft.com/office/drawing/2014/main" id="{837461A1-DD2F-2B50-A53B-6F522D22129C}"/>
              </a:ext>
            </a:extLst>
          </p:cNvPr>
          <p:cNvPicPr>
            <a:picLocks noChangeAspect="1"/>
          </p:cNvPicPr>
          <p:nvPr/>
        </p:nvPicPr>
        <p:blipFill>
          <a:blip r:embed="rId2"/>
          <a:stretch>
            <a:fillRect/>
          </a:stretch>
        </p:blipFill>
        <p:spPr>
          <a:xfrm>
            <a:off x="86096" y="1235035"/>
            <a:ext cx="8907118" cy="1371791"/>
          </a:xfrm>
          <a:prstGeom prst="rect">
            <a:avLst/>
          </a:prstGeom>
        </p:spPr>
      </p:pic>
      <p:sp>
        <p:nvSpPr>
          <p:cNvPr id="8" name="TextBox 7">
            <a:extLst>
              <a:ext uri="{FF2B5EF4-FFF2-40B4-BE49-F238E27FC236}">
                <a16:creationId xmlns:a16="http://schemas.microsoft.com/office/drawing/2014/main" id="{7AC9434C-FD0F-1345-54AA-13436973CA9B}"/>
              </a:ext>
            </a:extLst>
          </p:cNvPr>
          <p:cNvSpPr txBox="1"/>
          <p:nvPr/>
        </p:nvSpPr>
        <p:spPr>
          <a:xfrm>
            <a:off x="86096" y="3069963"/>
            <a:ext cx="12105904" cy="3416320"/>
          </a:xfrm>
          <a:prstGeom prst="rect">
            <a:avLst/>
          </a:prstGeom>
          <a:noFill/>
        </p:spPr>
        <p:txBody>
          <a:bodyPr wrap="square">
            <a:spAutoFit/>
          </a:bodyPr>
          <a:lstStyle/>
          <a:p>
            <a:r>
              <a:rPr lang="en-US" dirty="0"/>
              <a:t>Since ASC has performed the services, it has earned revenues and it has the right to receive $900 from the clients. This right (known as an account receivable) causes assets to increase. The earning of revenues causes owner's equity to increase. Although revenues cause owner's equity to increase, the revenue transaction is not recorded into the owner's capital account at this time. Rather, the amount earned is recorded in the revenue account Service Revenues. This will allow the company to report the revenues on its income statement at any time. (After the year ends, the amount in the revenue accounts will be transferred to the owner's capital account.)</a:t>
            </a:r>
          </a:p>
          <a:p>
            <a:endParaRPr lang="en-US" dirty="0"/>
          </a:p>
          <a:p>
            <a:r>
              <a:rPr lang="en-US" dirty="0"/>
              <a:t>The general journal entry to record the transaction is:</a:t>
            </a:r>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A80AA95D-3E0F-9CB8-95F6-5337B7F2B02F}"/>
              </a:ext>
            </a:extLst>
          </p:cNvPr>
          <p:cNvPicPr>
            <a:picLocks noChangeAspect="1"/>
          </p:cNvPicPr>
          <p:nvPr/>
        </p:nvPicPr>
        <p:blipFill>
          <a:blip r:embed="rId3"/>
          <a:stretch>
            <a:fillRect/>
          </a:stretch>
        </p:blipFill>
        <p:spPr>
          <a:xfrm>
            <a:off x="86096" y="5433746"/>
            <a:ext cx="10957956" cy="1424254"/>
          </a:xfrm>
          <a:prstGeom prst="rect">
            <a:avLst/>
          </a:prstGeom>
        </p:spPr>
      </p:pic>
    </p:spTree>
    <p:extLst>
      <p:ext uri="{BB962C8B-B14F-4D97-AF65-F5344CB8AC3E}">
        <p14:creationId xmlns:p14="http://schemas.microsoft.com/office/powerpoint/2010/main" val="83155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7681-774D-7BF1-E74D-D40240E43D10}"/>
              </a:ext>
            </a:extLst>
          </p:cNvPr>
          <p:cNvSpPr>
            <a:spLocks noGrp="1"/>
          </p:cNvSpPr>
          <p:nvPr>
            <p:ph type="title"/>
          </p:nvPr>
        </p:nvSpPr>
        <p:spPr>
          <a:xfrm>
            <a:off x="0" y="0"/>
            <a:ext cx="12192000" cy="1246909"/>
          </a:xfrm>
        </p:spPr>
        <p:txBody>
          <a:bodyPr/>
          <a:lstStyle/>
          <a:p>
            <a:r>
              <a:rPr lang="en-US" b="0" i="0" dirty="0">
                <a:solidFill>
                  <a:srgbClr val="333333"/>
                </a:solidFill>
                <a:effectLst/>
                <a:latin typeface="Helvetica" panose="020B0604020202020204" pitchFamily="34" charset="0"/>
              </a:rPr>
              <a:t>The combined effect of the first six transactions can be viewed here:</a:t>
            </a:r>
            <a:endParaRPr lang="en-US" dirty="0"/>
          </a:p>
        </p:txBody>
      </p:sp>
      <p:pic>
        <p:nvPicPr>
          <p:cNvPr id="5" name="Content Placeholder 4">
            <a:extLst>
              <a:ext uri="{FF2B5EF4-FFF2-40B4-BE49-F238E27FC236}">
                <a16:creationId xmlns:a16="http://schemas.microsoft.com/office/drawing/2014/main" id="{11F208A5-2C53-439D-D9A1-2496A77DB3E9}"/>
              </a:ext>
            </a:extLst>
          </p:cNvPr>
          <p:cNvPicPr>
            <a:picLocks noGrp="1" noChangeAspect="1"/>
          </p:cNvPicPr>
          <p:nvPr>
            <p:ph idx="1"/>
          </p:nvPr>
        </p:nvPicPr>
        <p:blipFill>
          <a:blip r:embed="rId2"/>
          <a:stretch>
            <a:fillRect/>
          </a:stretch>
        </p:blipFill>
        <p:spPr>
          <a:xfrm>
            <a:off x="305914" y="1476695"/>
            <a:ext cx="8896350" cy="1952305"/>
          </a:xfrm>
        </p:spPr>
      </p:pic>
      <p:sp>
        <p:nvSpPr>
          <p:cNvPr id="7" name="TextBox 6">
            <a:extLst>
              <a:ext uri="{FF2B5EF4-FFF2-40B4-BE49-F238E27FC236}">
                <a16:creationId xmlns:a16="http://schemas.microsoft.com/office/drawing/2014/main" id="{444FC827-88C2-5CE7-9491-A022A1483DBC}"/>
              </a:ext>
            </a:extLst>
          </p:cNvPr>
          <p:cNvSpPr txBox="1"/>
          <p:nvPr/>
        </p:nvSpPr>
        <p:spPr>
          <a:xfrm>
            <a:off x="0" y="3658786"/>
            <a:ext cx="12192000" cy="1200329"/>
          </a:xfrm>
          <a:prstGeom prst="rect">
            <a:avLst/>
          </a:prstGeom>
          <a:noFill/>
        </p:spPr>
        <p:txBody>
          <a:bodyPr wrap="square">
            <a:spAutoFit/>
          </a:bodyPr>
          <a:lstStyle/>
          <a:p>
            <a:r>
              <a:rPr lang="en-US" b="0" i="0" dirty="0">
                <a:solidFill>
                  <a:srgbClr val="333333"/>
                </a:solidFill>
                <a:effectLst/>
                <a:latin typeface="Helvetica" panose="020B0604020202020204" pitchFamily="34" charset="0"/>
              </a:rPr>
              <a:t>The totals tell us that as of midnight on December 6, the company had assets of $17,200. It also shows the sources of the assets: creditors provided $7,000 and the owner of the company provided $10,200. The totals also reveal that the company had assets of $17,200 and the creditors had a claim of $7,000 and the owner had a claim for the remaining $10,200.</a:t>
            </a:r>
            <a:endParaRPr lang="en-US" dirty="0"/>
          </a:p>
        </p:txBody>
      </p:sp>
      <p:pic>
        <p:nvPicPr>
          <p:cNvPr id="8" name="Picture 7">
            <a:extLst>
              <a:ext uri="{FF2B5EF4-FFF2-40B4-BE49-F238E27FC236}">
                <a16:creationId xmlns:a16="http://schemas.microsoft.com/office/drawing/2014/main" id="{70C6982D-657E-DC39-E40A-F14A32BA9DB0}"/>
              </a:ext>
            </a:extLst>
          </p:cNvPr>
          <p:cNvPicPr>
            <a:picLocks noChangeAspect="1"/>
          </p:cNvPicPr>
          <p:nvPr/>
        </p:nvPicPr>
        <p:blipFill>
          <a:blip r:embed="rId3"/>
          <a:stretch>
            <a:fillRect/>
          </a:stretch>
        </p:blipFill>
        <p:spPr>
          <a:xfrm>
            <a:off x="2439125" y="4762005"/>
            <a:ext cx="7488646" cy="2945081"/>
          </a:xfrm>
          <a:prstGeom prst="rect">
            <a:avLst/>
          </a:prstGeom>
        </p:spPr>
      </p:pic>
    </p:spTree>
    <p:extLst>
      <p:ext uri="{BB962C8B-B14F-4D97-AF65-F5344CB8AC3E}">
        <p14:creationId xmlns:p14="http://schemas.microsoft.com/office/powerpoint/2010/main" val="2775904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07C2-1815-0DDE-78CF-38EF2B70251F}"/>
              </a:ext>
            </a:extLst>
          </p:cNvPr>
          <p:cNvSpPr>
            <a:spLocks noGrp="1"/>
          </p:cNvSpPr>
          <p:nvPr>
            <p:ph type="title"/>
          </p:nvPr>
        </p:nvSpPr>
        <p:spPr>
          <a:xfrm>
            <a:off x="-95003" y="0"/>
            <a:ext cx="12287003" cy="1318161"/>
          </a:xfrm>
        </p:spPr>
        <p:txBody>
          <a:bodyPr>
            <a:normAutofit/>
          </a:bodyPr>
          <a:lstStyle/>
          <a:p>
            <a:r>
              <a:rPr lang="en-US" sz="2400" b="0" i="0" dirty="0">
                <a:solidFill>
                  <a:srgbClr val="333333"/>
                </a:solidFill>
                <a:effectLst/>
                <a:latin typeface="Calibri" panose="020F0502020204030204" pitchFamily="34" charset="0"/>
                <a:cs typeface="Calibri" panose="020F0502020204030204" pitchFamily="34" charset="0"/>
              </a:rPr>
              <a:t>The Income Statement for Accounting Software Co. for the period of December 1 through December 6 is:</a:t>
            </a:r>
            <a:endParaRPr lang="en-US" sz="2400" dirty="0">
              <a:latin typeface="Calibri" panose="020F0502020204030204" pitchFamily="34" charset="0"/>
              <a:cs typeface="Calibri" panose="020F0502020204030204" pitchFamily="34" charset="0"/>
            </a:endParaRPr>
          </a:p>
        </p:txBody>
      </p:sp>
      <p:pic>
        <p:nvPicPr>
          <p:cNvPr id="4098" name="Picture 2" descr="14X-table-08">
            <a:extLst>
              <a:ext uri="{FF2B5EF4-FFF2-40B4-BE49-F238E27FC236}">
                <a16:creationId xmlns:a16="http://schemas.microsoft.com/office/drawing/2014/main" id="{6B044874-4209-B128-1456-9A0BE3C073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456" y="917059"/>
            <a:ext cx="3371850" cy="2066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322089-7B32-C609-6FAC-3D36F52FEAFC}"/>
              </a:ext>
            </a:extLst>
          </p:cNvPr>
          <p:cNvSpPr txBox="1"/>
          <p:nvPr/>
        </p:nvSpPr>
        <p:spPr>
          <a:xfrm>
            <a:off x="87456" y="3218472"/>
            <a:ext cx="12192000" cy="646331"/>
          </a:xfrm>
          <a:prstGeom prst="rect">
            <a:avLst/>
          </a:prstGeom>
          <a:noFill/>
        </p:spPr>
        <p:txBody>
          <a:bodyPr wrap="square">
            <a:spAutoFit/>
          </a:bodyPr>
          <a:lstStyle/>
          <a:p>
            <a:pPr fontAlgn="base"/>
            <a:r>
              <a:rPr lang="en-US" b="0" i="0" dirty="0">
                <a:solidFill>
                  <a:srgbClr val="333333"/>
                </a:solidFill>
                <a:effectLst/>
                <a:latin typeface="Georgia" panose="02040502050405020303" pitchFamily="18" charset="0"/>
              </a:rPr>
              <a:t>Sample Chart of Accounts for a Small Company</a:t>
            </a:r>
          </a:p>
          <a:p>
            <a:pPr algn="l" fontAlgn="base"/>
            <a:endParaRPr lang="en-US" b="0" i="0" dirty="0">
              <a:solidFill>
                <a:srgbClr val="333333"/>
              </a:solidFill>
              <a:effectLst/>
              <a:latin typeface="Georgia" panose="02040502050405020303" pitchFamily="18" charset="0"/>
            </a:endParaRPr>
          </a:p>
        </p:txBody>
      </p:sp>
      <p:sp>
        <p:nvSpPr>
          <p:cNvPr id="7" name="TextBox 6">
            <a:extLst>
              <a:ext uri="{FF2B5EF4-FFF2-40B4-BE49-F238E27FC236}">
                <a16:creationId xmlns:a16="http://schemas.microsoft.com/office/drawing/2014/main" id="{C0B5D50E-6A79-A186-E24D-AA633840E28E}"/>
              </a:ext>
            </a:extLst>
          </p:cNvPr>
          <p:cNvSpPr txBox="1"/>
          <p:nvPr/>
        </p:nvSpPr>
        <p:spPr>
          <a:xfrm>
            <a:off x="87456" y="3716377"/>
            <a:ext cx="6198918" cy="369332"/>
          </a:xfrm>
          <a:prstGeom prst="rect">
            <a:avLst/>
          </a:prstGeom>
          <a:noFill/>
        </p:spPr>
        <p:txBody>
          <a:bodyPr wrap="square">
            <a:spAutoFit/>
          </a:bodyPr>
          <a:lstStyle/>
          <a:p>
            <a:pPr algn="l" fontAlgn="base"/>
            <a:r>
              <a:rPr lang="en-US" b="1" i="0" dirty="0">
                <a:solidFill>
                  <a:srgbClr val="333333"/>
                </a:solidFill>
                <a:effectLst/>
                <a:latin typeface="Helvetica" panose="020B0604020202020204" pitchFamily="34" charset="0"/>
              </a:rPr>
              <a:t>Asset Accounts</a:t>
            </a:r>
          </a:p>
        </p:txBody>
      </p:sp>
      <p:pic>
        <p:nvPicPr>
          <p:cNvPr id="4100" name="Picture 4" descr="15X-table-01">
            <a:extLst>
              <a:ext uri="{FF2B5EF4-FFF2-40B4-BE49-F238E27FC236}">
                <a16:creationId xmlns:a16="http://schemas.microsoft.com/office/drawing/2014/main" id="{AD0D19A4-C5E6-924B-BB63-3D6AFEC02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409" y="4085709"/>
            <a:ext cx="10046525" cy="388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2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AF63-627A-A95D-E9D3-E9DE5E0E0114}"/>
              </a:ext>
            </a:extLst>
          </p:cNvPr>
          <p:cNvSpPr>
            <a:spLocks noGrp="1"/>
          </p:cNvSpPr>
          <p:nvPr>
            <p:ph type="title"/>
          </p:nvPr>
        </p:nvSpPr>
        <p:spPr>
          <a:xfrm>
            <a:off x="0" y="1"/>
            <a:ext cx="12192000" cy="816637"/>
          </a:xfrm>
        </p:spPr>
        <p:txBody>
          <a:bodyPr>
            <a:normAutofit fontScale="90000"/>
          </a:bodyPr>
          <a:lstStyle/>
          <a:p>
            <a:r>
              <a:rPr lang="en-US" b="1" i="0" dirty="0">
                <a:solidFill>
                  <a:srgbClr val="333333"/>
                </a:solidFill>
                <a:effectLst/>
                <a:latin typeface="Helvetica" panose="020B0604020202020204" pitchFamily="34" charset="0"/>
              </a:rPr>
              <a:t>Liability Accounts</a:t>
            </a:r>
            <a:br>
              <a:rPr lang="en-US" b="1" i="0" dirty="0">
                <a:solidFill>
                  <a:srgbClr val="333333"/>
                </a:solidFill>
                <a:effectLst/>
                <a:latin typeface="Helvetica" panose="020B0604020202020204" pitchFamily="34" charset="0"/>
              </a:rPr>
            </a:br>
            <a:endParaRPr lang="en-US" dirty="0"/>
          </a:p>
        </p:txBody>
      </p:sp>
      <p:pic>
        <p:nvPicPr>
          <p:cNvPr id="5122" name="Picture 2" descr="15X-table-02">
            <a:extLst>
              <a:ext uri="{FF2B5EF4-FFF2-40B4-BE49-F238E27FC236}">
                <a16:creationId xmlns:a16="http://schemas.microsoft.com/office/drawing/2014/main" id="{A4810C44-5990-6BE8-F071-6C88255397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25874"/>
            <a:ext cx="6743700" cy="3867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A40E84-C550-5332-DC4F-DD58AB49A611}"/>
              </a:ext>
            </a:extLst>
          </p:cNvPr>
          <p:cNvSpPr txBox="1"/>
          <p:nvPr/>
        </p:nvSpPr>
        <p:spPr>
          <a:xfrm>
            <a:off x="7151913" y="3624918"/>
            <a:ext cx="3512127" cy="923330"/>
          </a:xfrm>
          <a:prstGeom prst="rect">
            <a:avLst/>
          </a:prstGeom>
          <a:noFill/>
        </p:spPr>
        <p:txBody>
          <a:bodyPr wrap="square">
            <a:spAutoFit/>
          </a:bodyPr>
          <a:lstStyle/>
          <a:p>
            <a:pPr algn="l" fontAlgn="base"/>
            <a:r>
              <a:rPr lang="en-US" b="1" i="0" dirty="0">
                <a:solidFill>
                  <a:srgbClr val="333333"/>
                </a:solidFill>
                <a:effectLst/>
                <a:latin typeface="Helvetica" panose="020B0604020202020204" pitchFamily="34" charset="0"/>
              </a:rPr>
              <a:t>Owner's Equity Accounts</a:t>
            </a:r>
          </a:p>
          <a:p>
            <a:br>
              <a:rPr lang="en-US" dirty="0"/>
            </a:br>
            <a:endParaRPr lang="en-US" dirty="0"/>
          </a:p>
        </p:txBody>
      </p:sp>
      <p:pic>
        <p:nvPicPr>
          <p:cNvPr id="7" name="Picture 6">
            <a:extLst>
              <a:ext uri="{FF2B5EF4-FFF2-40B4-BE49-F238E27FC236}">
                <a16:creationId xmlns:a16="http://schemas.microsoft.com/office/drawing/2014/main" id="{68B6FF02-E019-FD84-70A0-0CBBA7FB2C4D}"/>
              </a:ext>
            </a:extLst>
          </p:cNvPr>
          <p:cNvPicPr>
            <a:picLocks noChangeAspect="1"/>
          </p:cNvPicPr>
          <p:nvPr/>
        </p:nvPicPr>
        <p:blipFill>
          <a:blip r:embed="rId3"/>
          <a:stretch>
            <a:fillRect/>
          </a:stretch>
        </p:blipFill>
        <p:spPr>
          <a:xfrm>
            <a:off x="4443012" y="4548248"/>
            <a:ext cx="7748988" cy="2173575"/>
          </a:xfrm>
          <a:prstGeom prst="rect">
            <a:avLst/>
          </a:prstGeom>
        </p:spPr>
      </p:pic>
    </p:spTree>
    <p:extLst>
      <p:ext uri="{BB962C8B-B14F-4D97-AF65-F5344CB8AC3E}">
        <p14:creationId xmlns:p14="http://schemas.microsoft.com/office/powerpoint/2010/main" val="3009146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36EE-6D01-D905-665C-8D01B1C95B3E}"/>
              </a:ext>
            </a:extLst>
          </p:cNvPr>
          <p:cNvSpPr>
            <a:spLocks noGrp="1"/>
          </p:cNvSpPr>
          <p:nvPr>
            <p:ph type="title"/>
          </p:nvPr>
        </p:nvSpPr>
        <p:spPr>
          <a:xfrm>
            <a:off x="0" y="95003"/>
            <a:ext cx="12192000" cy="721635"/>
          </a:xfrm>
        </p:spPr>
        <p:txBody>
          <a:bodyPr>
            <a:normAutofit fontScale="90000"/>
          </a:bodyPr>
          <a:lstStyle/>
          <a:p>
            <a:pPr fontAlgn="base"/>
            <a:r>
              <a:rPr lang="en-US" b="1" i="0" dirty="0">
                <a:solidFill>
                  <a:srgbClr val="333333"/>
                </a:solidFill>
                <a:effectLst/>
                <a:latin typeface="Helvetica" panose="020B0604020202020204" pitchFamily="34" charset="0"/>
              </a:rPr>
              <a:t>Operating Revenue Accounts</a:t>
            </a:r>
            <a:br>
              <a:rPr lang="en-US" b="1" i="0" dirty="0">
                <a:solidFill>
                  <a:srgbClr val="333333"/>
                </a:solidFill>
                <a:effectLst/>
                <a:latin typeface="Helvetica" panose="020B0604020202020204" pitchFamily="34" charset="0"/>
              </a:rPr>
            </a:br>
            <a:endParaRPr lang="en-US" dirty="0"/>
          </a:p>
        </p:txBody>
      </p:sp>
      <p:pic>
        <p:nvPicPr>
          <p:cNvPr id="6146" name="Picture 2" descr="15X-table-04">
            <a:extLst>
              <a:ext uri="{FF2B5EF4-FFF2-40B4-BE49-F238E27FC236}">
                <a16:creationId xmlns:a16="http://schemas.microsoft.com/office/drawing/2014/main" id="{FF236DEE-95F3-F822-4D64-EEB77DC1FE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454" y="816638"/>
            <a:ext cx="6743700" cy="1695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902472-7EB8-949A-75C6-9FB55B0DC960}"/>
              </a:ext>
            </a:extLst>
          </p:cNvPr>
          <p:cNvSpPr txBox="1"/>
          <p:nvPr/>
        </p:nvSpPr>
        <p:spPr>
          <a:xfrm>
            <a:off x="7496298" y="1632372"/>
            <a:ext cx="6181106" cy="369332"/>
          </a:xfrm>
          <a:prstGeom prst="rect">
            <a:avLst/>
          </a:prstGeom>
          <a:noFill/>
        </p:spPr>
        <p:txBody>
          <a:bodyPr wrap="square">
            <a:spAutoFit/>
          </a:bodyPr>
          <a:lstStyle/>
          <a:p>
            <a:pPr algn="l" fontAlgn="base"/>
            <a:r>
              <a:rPr lang="en-US" b="1" i="0" dirty="0">
                <a:solidFill>
                  <a:srgbClr val="333333"/>
                </a:solidFill>
                <a:effectLst/>
                <a:latin typeface="Helvetica" panose="020B0604020202020204" pitchFamily="34" charset="0"/>
              </a:rPr>
              <a:t>Operating Expense Accounts</a:t>
            </a:r>
          </a:p>
        </p:txBody>
      </p:sp>
      <p:pic>
        <p:nvPicPr>
          <p:cNvPr id="6148" name="Picture 4" descr="15X-table-05">
            <a:extLst>
              <a:ext uri="{FF2B5EF4-FFF2-40B4-BE49-F238E27FC236}">
                <a16:creationId xmlns:a16="http://schemas.microsoft.com/office/drawing/2014/main" id="{F9D7234E-DEF9-4497-7171-3799B7CCB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085" y="2512088"/>
            <a:ext cx="67437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5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4375-C197-F747-897F-D4EB7788B9CD}"/>
              </a:ext>
            </a:extLst>
          </p:cNvPr>
          <p:cNvSpPr>
            <a:spLocks noGrp="1"/>
          </p:cNvSpPr>
          <p:nvPr>
            <p:ph type="title"/>
          </p:nvPr>
        </p:nvSpPr>
        <p:spPr>
          <a:xfrm>
            <a:off x="0" y="0"/>
            <a:ext cx="12192000" cy="1151906"/>
          </a:xfrm>
        </p:spPr>
        <p:txBody>
          <a:bodyPr>
            <a:normAutofit fontScale="90000"/>
          </a:bodyPr>
          <a:lstStyle/>
          <a:p>
            <a:r>
              <a:rPr lang="en-US" b="0" i="0" dirty="0">
                <a:solidFill>
                  <a:srgbClr val="333333"/>
                </a:solidFill>
                <a:effectLst/>
                <a:latin typeface="Georgia" panose="02040502050405020303" pitchFamily="18" charset="0"/>
              </a:rPr>
              <a:t>Introduction to Adjusting Entries</a:t>
            </a:r>
            <a:br>
              <a:rPr lang="en-US" b="0" i="0" dirty="0">
                <a:solidFill>
                  <a:srgbClr val="333333"/>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D2808583-EE49-E9FF-93C8-C1F14F1C5139}"/>
              </a:ext>
            </a:extLst>
          </p:cNvPr>
          <p:cNvSpPr>
            <a:spLocks noGrp="1"/>
          </p:cNvSpPr>
          <p:nvPr>
            <p:ph idx="1"/>
          </p:nvPr>
        </p:nvSpPr>
        <p:spPr>
          <a:xfrm>
            <a:off x="1" y="605642"/>
            <a:ext cx="12192000" cy="6252357"/>
          </a:xfrm>
        </p:spPr>
        <p:txBody>
          <a:bodyPr>
            <a:normAutofit fontScale="92500" lnSpcReduction="20000"/>
          </a:bodyPr>
          <a:lstStyle/>
          <a:p>
            <a:r>
              <a:rPr lang="en-US" b="0" i="0" dirty="0">
                <a:solidFill>
                  <a:srgbClr val="333333"/>
                </a:solidFill>
                <a:effectLst/>
                <a:latin typeface="Helvetica" panose="020B0604020202020204" pitchFamily="34" charset="0"/>
              </a:rPr>
              <a:t>Adjusting entries are accounting journal entries that convert a company's accounting records to the </a:t>
            </a:r>
            <a:r>
              <a:rPr lang="en-US" b="0" i="0" u="none" strike="noStrike" dirty="0">
                <a:solidFill>
                  <a:schemeClr val="tx1"/>
                </a:solidFill>
                <a:effectLst/>
                <a:latin typeface="inherit"/>
                <a:hlinkClick r:id="rId2">
                  <a:extLst>
                    <a:ext uri="{A12FA001-AC4F-418D-AE19-62706E023703}">
                      <ahyp:hlinkClr xmlns:ahyp="http://schemas.microsoft.com/office/drawing/2018/hyperlinkcolor" val="tx"/>
                    </a:ext>
                  </a:extLst>
                </a:hlinkClick>
              </a:rPr>
              <a:t>accrual basis of accounting</a:t>
            </a:r>
            <a:r>
              <a:rPr lang="en-US" b="0" i="0" dirty="0">
                <a:solidFill>
                  <a:srgbClr val="333333"/>
                </a:solidFill>
                <a:effectLst/>
                <a:latin typeface="Helvetica" panose="020B0604020202020204" pitchFamily="34" charset="0"/>
              </a:rPr>
              <a:t>. An adjusting journal entry is typically made just prior to issuing a company's </a:t>
            </a:r>
            <a:r>
              <a:rPr lang="en-US" b="0" i="0" u="none" strike="noStrike" dirty="0">
                <a:solidFill>
                  <a:srgbClr val="333333"/>
                </a:solidFill>
                <a:effectLst/>
                <a:latin typeface="inherit"/>
                <a:hlinkClick r:id="rId3"/>
              </a:rPr>
              <a:t>financial statements</a:t>
            </a:r>
            <a:r>
              <a:rPr lang="en-US" b="0" i="0" dirty="0">
                <a:solidFill>
                  <a:srgbClr val="333333"/>
                </a:solidFill>
                <a:effectLst/>
                <a:latin typeface="Helvetica" panose="020B0604020202020204" pitchFamily="34" charset="0"/>
              </a:rPr>
              <a:t>.</a:t>
            </a:r>
          </a:p>
          <a:p>
            <a:r>
              <a:rPr lang="en-US" sz="1900" b="0" i="0" dirty="0">
                <a:solidFill>
                  <a:srgbClr val="333333"/>
                </a:solidFill>
                <a:effectLst/>
                <a:latin typeface="Calibri" panose="020F0502020204030204" pitchFamily="34" charset="0"/>
                <a:cs typeface="Calibri" panose="020F0502020204030204" pitchFamily="34" charset="0"/>
              </a:rPr>
              <a:t>To demonstrate the need for an accounting adjusting entry let's assume that a company borrowed money from its bank on December 1, 2022 and that the company's accounting period ends on December 31. The bank loan specifies that the first interest payment on the loan will be due on March 1, 2023. This means that the company's accounting records as of December 31 do not contain any payment to the bank for the interest the company </a:t>
            </a:r>
            <a:r>
              <a:rPr lang="en-US" sz="1900" b="0" i="0" u="none" strike="noStrike" dirty="0">
                <a:solidFill>
                  <a:srgbClr val="333333"/>
                </a:solidFill>
                <a:effectLst/>
                <a:latin typeface="Calibri" panose="020F0502020204030204" pitchFamily="34" charset="0"/>
                <a:cs typeface="Calibri" panose="020F0502020204030204" pitchFamily="34" charset="0"/>
                <a:hlinkClick r:id="rId4"/>
              </a:rPr>
              <a:t>incurred</a:t>
            </a:r>
            <a:r>
              <a:rPr lang="en-US" sz="1900" b="0" i="0" dirty="0">
                <a:solidFill>
                  <a:srgbClr val="333333"/>
                </a:solidFill>
                <a:effectLst/>
                <a:latin typeface="Calibri" panose="020F0502020204030204" pitchFamily="34" charset="0"/>
                <a:cs typeface="Calibri" panose="020F0502020204030204" pitchFamily="34" charset="0"/>
              </a:rPr>
              <a:t> from December 1 through December 31. (Of course the loan is costing the company interest expense every day, but the actual payment for the interest will not occur until March 1.).</a:t>
            </a:r>
          </a:p>
          <a:p>
            <a:r>
              <a:rPr lang="en-US" sz="1900" b="0" i="0" dirty="0">
                <a:solidFill>
                  <a:srgbClr val="333333"/>
                </a:solidFill>
                <a:effectLst/>
                <a:latin typeface="Calibri" panose="020F0502020204030204" pitchFamily="34" charset="0"/>
                <a:cs typeface="Calibri" panose="020F0502020204030204" pitchFamily="34" charset="0"/>
              </a:rPr>
              <a:t>For the company's December </a:t>
            </a:r>
            <a:r>
              <a:rPr lang="en-US" sz="1900" b="0" i="0" u="none" strike="noStrike" dirty="0">
                <a:solidFill>
                  <a:schemeClr val="tx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income statement</a:t>
            </a:r>
            <a:r>
              <a:rPr lang="en-US" sz="1900" b="0" i="0" dirty="0">
                <a:solidFill>
                  <a:schemeClr val="tx1"/>
                </a:solidFill>
                <a:effectLst/>
                <a:latin typeface="Calibri" panose="020F0502020204030204" pitchFamily="34" charset="0"/>
                <a:cs typeface="Calibri" panose="020F0502020204030204" pitchFamily="34" charset="0"/>
              </a:rPr>
              <a:t> </a:t>
            </a:r>
            <a:r>
              <a:rPr lang="en-US" sz="1900" b="0" i="0" dirty="0">
                <a:solidFill>
                  <a:srgbClr val="333333"/>
                </a:solidFill>
                <a:effectLst/>
                <a:latin typeface="Calibri" panose="020F0502020204030204" pitchFamily="34" charset="0"/>
                <a:cs typeface="Calibri" panose="020F0502020204030204" pitchFamily="34" charset="0"/>
              </a:rPr>
              <a:t>to accurately report the company's profitability, it must include all of the company's December expenses—not just the expenses that were paid. Similarly, for the company's </a:t>
            </a:r>
            <a:r>
              <a:rPr lang="en-US" sz="1900" b="0" i="0" u="none" strike="noStrike" dirty="0">
                <a:solidFill>
                  <a:schemeClr val="tx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balance sheet</a:t>
            </a:r>
            <a:r>
              <a:rPr lang="en-US" sz="1900" b="0" i="0" dirty="0">
                <a:solidFill>
                  <a:schemeClr val="tx1"/>
                </a:solidFill>
                <a:effectLst/>
                <a:latin typeface="Calibri" panose="020F0502020204030204" pitchFamily="34" charset="0"/>
                <a:cs typeface="Calibri" panose="020F0502020204030204" pitchFamily="34" charset="0"/>
              </a:rPr>
              <a:t> </a:t>
            </a:r>
            <a:r>
              <a:rPr lang="en-US" sz="1900" b="0" i="0" dirty="0">
                <a:solidFill>
                  <a:srgbClr val="333333"/>
                </a:solidFill>
                <a:effectLst/>
                <a:latin typeface="Calibri" panose="020F0502020204030204" pitchFamily="34" charset="0"/>
                <a:cs typeface="Calibri" panose="020F0502020204030204" pitchFamily="34" charset="0"/>
              </a:rPr>
              <a:t>on December 31 to be accurate, it must report a </a:t>
            </a:r>
            <a:r>
              <a:rPr lang="en-US" sz="1900" b="0" i="0" u="none" strike="noStrike" dirty="0">
                <a:solidFill>
                  <a:schemeClr val="tx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liability</a:t>
            </a:r>
            <a:r>
              <a:rPr lang="en-US" sz="1900" b="0" i="0" dirty="0">
                <a:solidFill>
                  <a:srgbClr val="333333"/>
                </a:solidFill>
                <a:effectLst/>
                <a:latin typeface="Calibri" panose="020F0502020204030204" pitchFamily="34" charset="0"/>
                <a:cs typeface="Calibri" panose="020F0502020204030204" pitchFamily="34" charset="0"/>
              </a:rPr>
              <a:t> for the interest owed as of the balance sheet date. An adjusting entry is needed so that December's interest expense is included on December's income statement and the interest due as of December 31 is included on the December 31 balance sheet. The adjusting entry will debit </a:t>
            </a:r>
            <a:r>
              <a:rPr lang="en-US" sz="1900" b="0" i="0" u="none" strike="noStrike" dirty="0">
                <a:solidFill>
                  <a:srgbClr val="333333"/>
                </a:solidFill>
                <a:effectLst/>
                <a:latin typeface="Calibri" panose="020F0502020204030204" pitchFamily="34" charset="0"/>
                <a:cs typeface="Calibri" panose="020F0502020204030204" pitchFamily="34" charset="0"/>
                <a:hlinkClick r:id="rId8"/>
              </a:rPr>
              <a:t>Interest Expense</a:t>
            </a:r>
            <a:r>
              <a:rPr lang="en-US" sz="1900" b="0" i="0" dirty="0">
                <a:solidFill>
                  <a:srgbClr val="333333"/>
                </a:solidFill>
                <a:effectLst/>
                <a:latin typeface="Calibri" panose="020F0502020204030204" pitchFamily="34" charset="0"/>
                <a:cs typeface="Calibri" panose="020F0502020204030204" pitchFamily="34" charset="0"/>
              </a:rPr>
              <a:t> and credit </a:t>
            </a:r>
            <a:r>
              <a:rPr lang="en-US" sz="1900" b="0" i="0" u="none" strike="noStrike" dirty="0">
                <a:solidFill>
                  <a:srgbClr val="333333"/>
                </a:solidFill>
                <a:effectLst/>
                <a:latin typeface="Calibri" panose="020F0502020204030204" pitchFamily="34" charset="0"/>
                <a:cs typeface="Calibri" panose="020F0502020204030204" pitchFamily="34" charset="0"/>
                <a:hlinkClick r:id="rId9"/>
              </a:rPr>
              <a:t>Interest Payable</a:t>
            </a:r>
            <a:r>
              <a:rPr lang="en-US" sz="1900" b="0" i="0" dirty="0">
                <a:solidFill>
                  <a:srgbClr val="333333"/>
                </a:solidFill>
                <a:effectLst/>
                <a:latin typeface="Calibri" panose="020F0502020204030204" pitchFamily="34" charset="0"/>
                <a:cs typeface="Calibri" panose="020F0502020204030204" pitchFamily="34" charset="0"/>
              </a:rPr>
              <a:t> for the amount of interest from December 1 to December 31. </a:t>
            </a:r>
          </a:p>
          <a:p>
            <a:r>
              <a:rPr lang="en-US" sz="1900" b="0" i="0" dirty="0">
                <a:solidFill>
                  <a:srgbClr val="333333"/>
                </a:solidFill>
                <a:effectLst/>
                <a:latin typeface="Calibri" panose="020F0502020204030204" pitchFamily="34" charset="0"/>
                <a:cs typeface="Calibri" panose="020F0502020204030204" pitchFamily="34" charset="0"/>
              </a:rPr>
              <a:t>Another situation requiring an adjusting journal entry arises when an amount has already been recorded in the company's accounting records, but the amount is for more than the current accounting period. To illustrate let's assume that on December 1, 2022 the company paid its insurance agent $2,400 for insurance protection during the period of December 1, 2022 through May 31, 2023. The $2,400 transaction was recorded in the accounting records on December 1, but the amount represents six months of coverage and expense. By December 31, one month of the insurance coverage and cost have been used up or expired. Hence the income statement for December should report just one month of insurance cost of $400 ($2,400 divided by 6 months) in the account Insurance Expense. The balance sheet dated December 31 should report the cost of five months of the insurance coverage that has not yet been used up. (The cost not used up is referred to as the asset </a:t>
            </a:r>
            <a:r>
              <a:rPr lang="en-US" sz="1900" b="0" i="0" u="none" strike="noStrike" dirty="0">
                <a:solidFill>
                  <a:srgbClr val="333333"/>
                </a:solidFill>
                <a:effectLst/>
                <a:latin typeface="Calibri" panose="020F0502020204030204" pitchFamily="34" charset="0"/>
                <a:cs typeface="Calibri" panose="020F0502020204030204" pitchFamily="34" charset="0"/>
                <a:hlinkClick r:id="rId10"/>
              </a:rPr>
              <a:t>Prepaid Insurance</a:t>
            </a:r>
            <a:r>
              <a:rPr lang="en-US" sz="1900" b="0" i="0" dirty="0">
                <a:solidFill>
                  <a:srgbClr val="333333"/>
                </a:solidFill>
                <a:effectLst/>
                <a:latin typeface="Calibri" panose="020F0502020204030204" pitchFamily="34" charset="0"/>
                <a:cs typeface="Calibri" panose="020F0502020204030204" pitchFamily="34" charset="0"/>
              </a:rPr>
              <a:t>. The cost that is used up is referred to as the expired cost Insurance Expense.) This means that the balance sheet dated December 31 should report five months of insurance cost or $2,000 ($400 per month times 5 months) in the asset account Prepaid Insurance. Since it is unlikely that the $2,400 transaction on December 1 was recorded this way, an adjusting entry will be needed at December 31, 2022 to get the income statement and balance sheet to report this accurately</a:t>
            </a:r>
            <a:endParaRPr lang="en-US"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820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9B97-F024-BA6B-8A40-D340AE5545CC}"/>
              </a:ext>
            </a:extLst>
          </p:cNvPr>
          <p:cNvSpPr>
            <a:spLocks noGrp="1"/>
          </p:cNvSpPr>
          <p:nvPr>
            <p:ph type="title"/>
          </p:nvPr>
        </p:nvSpPr>
        <p:spPr>
          <a:xfrm>
            <a:off x="0" y="0"/>
            <a:ext cx="12192000" cy="938151"/>
          </a:xfrm>
        </p:spPr>
        <p:txBody>
          <a:bodyPr/>
          <a:lstStyle/>
          <a:p>
            <a:endParaRPr lang="en-US" dirty="0"/>
          </a:p>
        </p:txBody>
      </p:sp>
      <p:sp>
        <p:nvSpPr>
          <p:cNvPr id="3" name="Content Placeholder 2">
            <a:extLst>
              <a:ext uri="{FF2B5EF4-FFF2-40B4-BE49-F238E27FC236}">
                <a16:creationId xmlns:a16="http://schemas.microsoft.com/office/drawing/2014/main" id="{935A8B65-253C-F9E9-3D31-5A894FB65E47}"/>
              </a:ext>
            </a:extLst>
          </p:cNvPr>
          <p:cNvSpPr>
            <a:spLocks noGrp="1"/>
          </p:cNvSpPr>
          <p:nvPr>
            <p:ph idx="1"/>
          </p:nvPr>
        </p:nvSpPr>
        <p:spPr>
          <a:xfrm>
            <a:off x="-1" y="938151"/>
            <a:ext cx="12191999" cy="5919849"/>
          </a:xfrm>
        </p:spPr>
        <p:txBody>
          <a:bodyPr/>
          <a:lstStyle/>
          <a:p>
            <a:pPr algn="l" fontAlgn="base"/>
            <a:r>
              <a:rPr lang="en-US" b="0" i="0" dirty="0">
                <a:solidFill>
                  <a:srgbClr val="333333"/>
                </a:solidFill>
                <a:effectLst/>
                <a:latin typeface="Helvetica" panose="020B0604020202020204" pitchFamily="34" charset="0"/>
              </a:rPr>
              <a:t>The two examples of adjusting entries have focused on </a:t>
            </a:r>
            <a:r>
              <a:rPr lang="en-US" b="0" i="0" u="none" strike="noStrike" dirty="0">
                <a:solidFill>
                  <a:srgbClr val="333333"/>
                </a:solidFill>
                <a:effectLst/>
                <a:latin typeface="inherit"/>
                <a:hlinkClick r:id="rId2"/>
              </a:rPr>
              <a:t>expenses</a:t>
            </a:r>
            <a:r>
              <a:rPr lang="en-US" b="0" i="0" dirty="0">
                <a:solidFill>
                  <a:srgbClr val="333333"/>
                </a:solidFill>
                <a:effectLst/>
                <a:latin typeface="Helvetica" panose="020B0604020202020204" pitchFamily="34" charset="0"/>
              </a:rPr>
              <a:t>, but adjusting entries also involve </a:t>
            </a:r>
            <a:r>
              <a:rPr lang="en-US" b="0" i="0" u="none" strike="noStrike" dirty="0">
                <a:solidFill>
                  <a:srgbClr val="333333"/>
                </a:solidFill>
                <a:effectLst/>
                <a:latin typeface="inherit"/>
                <a:hlinkClick r:id="rId3"/>
              </a:rPr>
              <a:t>revenues</a:t>
            </a:r>
            <a:r>
              <a:rPr lang="en-US" b="0" i="0" dirty="0">
                <a:solidFill>
                  <a:srgbClr val="333333"/>
                </a:solidFill>
                <a:effectLst/>
                <a:latin typeface="Helvetica" panose="020B0604020202020204" pitchFamily="34" charset="0"/>
              </a:rPr>
              <a:t>. This will be discussed later when we prepare adjusting journal entries.</a:t>
            </a:r>
          </a:p>
          <a:p>
            <a:pPr algn="l" fontAlgn="base"/>
            <a:r>
              <a:rPr lang="en-US" b="0" i="0" dirty="0">
                <a:solidFill>
                  <a:srgbClr val="333333"/>
                </a:solidFill>
                <a:effectLst/>
                <a:latin typeface="Helvetica" panose="020B0604020202020204" pitchFamily="34" charset="0"/>
              </a:rPr>
              <a:t>For now we want to highlight some important points.</a:t>
            </a:r>
          </a:p>
          <a:p>
            <a:pPr algn="l" fontAlgn="base"/>
            <a:r>
              <a:rPr lang="en-US" b="0" i="0" dirty="0">
                <a:solidFill>
                  <a:srgbClr val="333333"/>
                </a:solidFill>
                <a:effectLst/>
                <a:latin typeface="Helvetica" panose="020B0604020202020204" pitchFamily="34" charset="0"/>
              </a:rPr>
              <a:t>There are two scenarios where adjusting journal entries are needed before the financial statements are issued:</a:t>
            </a:r>
          </a:p>
          <a:p>
            <a:pPr algn="l" fontAlgn="base">
              <a:buFont typeface="Arial" panose="020B0604020202020204" pitchFamily="34" charset="0"/>
              <a:buChar char="§"/>
            </a:pPr>
            <a:r>
              <a:rPr lang="en-US" b="0" i="0" dirty="0">
                <a:solidFill>
                  <a:srgbClr val="333333"/>
                </a:solidFill>
                <a:effectLst/>
                <a:latin typeface="Helvetica" panose="020B0604020202020204" pitchFamily="34" charset="0"/>
              </a:rPr>
              <a:t>Nothing has been entered in the accounting records for certain expenses or revenues, but those expenses and/or revenues did occur and must be included in the current period's income statement and balance sheet.</a:t>
            </a:r>
          </a:p>
          <a:p>
            <a:pPr algn="l" fontAlgn="base">
              <a:buFont typeface="Arial" panose="020B0604020202020204" pitchFamily="34" charset="0"/>
              <a:buChar char="§"/>
            </a:pPr>
            <a:r>
              <a:rPr lang="en-US" b="0" i="0" dirty="0">
                <a:solidFill>
                  <a:srgbClr val="333333"/>
                </a:solidFill>
                <a:effectLst/>
                <a:latin typeface="Helvetica" panose="020B0604020202020204" pitchFamily="34" charset="0"/>
              </a:rPr>
              <a:t>Something has already been entered in the accounting records, but the amount needs to be divided up between two or more accounting periods.</a:t>
            </a:r>
          </a:p>
          <a:p>
            <a:pPr algn="l" fontAlgn="base"/>
            <a:r>
              <a:rPr lang="en-US" b="0" i="0" dirty="0">
                <a:solidFill>
                  <a:srgbClr val="333333"/>
                </a:solidFill>
                <a:effectLst/>
                <a:latin typeface="Helvetica" panose="020B0604020202020204" pitchFamily="34" charset="0"/>
              </a:rPr>
              <a:t>Adjusting entries almost always involve </a:t>
            </a:r>
            <a:r>
              <a:rPr lang="en-US" b="0" i="0" dirty="0" err="1">
                <a:solidFill>
                  <a:srgbClr val="333333"/>
                </a:solidFill>
                <a:effectLst/>
                <a:latin typeface="Helvetica" panose="020B0604020202020204" pitchFamily="34" charset="0"/>
              </a:rPr>
              <a:t>abalance</a:t>
            </a:r>
            <a:r>
              <a:rPr lang="en-US" b="0" i="0" dirty="0">
                <a:solidFill>
                  <a:srgbClr val="333333"/>
                </a:solidFill>
                <a:effectLst/>
                <a:latin typeface="Helvetica" panose="020B0604020202020204" pitchFamily="34" charset="0"/>
              </a:rPr>
              <a:t> sheet account (Interest Payable, Prepaid Insurance, Accounts Receivable, etc.) and an income statement account (Interest Expense, Insurance Expense, Service Revenues, etc.)</a:t>
            </a:r>
          </a:p>
          <a:p>
            <a:pPr marL="0" indent="0">
              <a:buNone/>
            </a:pPr>
            <a:endParaRPr lang="en-US" dirty="0"/>
          </a:p>
        </p:txBody>
      </p:sp>
    </p:spTree>
    <p:extLst>
      <p:ext uri="{BB962C8B-B14F-4D97-AF65-F5344CB8AC3E}">
        <p14:creationId xmlns:p14="http://schemas.microsoft.com/office/powerpoint/2010/main" val="247822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E5DD5D-9695-1C64-DCA8-E523F3A36DE1}"/>
              </a:ext>
            </a:extLst>
          </p:cNvPr>
          <p:cNvSpPr txBox="1"/>
          <p:nvPr/>
        </p:nvSpPr>
        <p:spPr>
          <a:xfrm>
            <a:off x="0" y="-633651"/>
            <a:ext cx="12619703" cy="8125301"/>
          </a:xfrm>
          <a:prstGeom prst="rect">
            <a:avLst/>
          </a:prstGeom>
          <a:noFill/>
        </p:spPr>
        <p:txBody>
          <a:bodyPr wrap="square">
            <a:spAutoFit/>
          </a:bodyPr>
          <a:lstStyle/>
          <a:p>
            <a:r>
              <a:rPr lang="en-US" b="1" dirty="0"/>
              <a:t>5 . Tax Accounting</a:t>
            </a:r>
          </a:p>
          <a:p>
            <a:endParaRPr lang="en-US" dirty="0">
              <a:hlinkClick r:id="rId2"/>
            </a:endParaRPr>
          </a:p>
          <a:p>
            <a:r>
              <a:rPr lang="en-US" dirty="0">
                <a:hlinkClick r:id="rId2"/>
              </a:rPr>
              <a:t>Tax accounting</a:t>
            </a:r>
            <a:r>
              <a:rPr lang="en-US" dirty="0"/>
              <a:t> involves planning for tax time and the preparation of tax returns. This branch of accounting aids businesses to be compliant with regulations set up by the IRS.</a:t>
            </a:r>
          </a:p>
          <a:p>
            <a:r>
              <a:rPr lang="en-US" dirty="0"/>
              <a:t>Tax accounting also helps businesses figure out their income tax and other taxes and how to legally reduce their amount of tax owing. Tax accounting also analyzes tax-related business decisions and any other issues related to taxes.</a:t>
            </a:r>
          </a:p>
          <a:p>
            <a:endParaRPr lang="en-US" dirty="0"/>
          </a:p>
          <a:p>
            <a:pPr marL="342900" indent="-342900">
              <a:buAutoNum type="arabicPlain" startAt="6"/>
            </a:pPr>
            <a:r>
              <a:rPr lang="en-US" b="1" dirty="0"/>
              <a:t>Forensic Accounting</a:t>
            </a:r>
          </a:p>
          <a:p>
            <a:pPr marL="342900" indent="-342900">
              <a:buAutoNum type="arabicPlain" startAt="6"/>
            </a:pPr>
            <a:endParaRPr lang="en-US" b="1" dirty="0"/>
          </a:p>
          <a:p>
            <a:r>
              <a:rPr lang="en-US" dirty="0"/>
              <a:t>Forensic accounting focuses on legal affairs. Such as inquiry into fraud, legal cases and dispute and claims resolution</a:t>
            </a:r>
          </a:p>
          <a:p>
            <a:endParaRPr lang="en-US" b="1" dirty="0"/>
          </a:p>
          <a:p>
            <a:endParaRPr lang="en-US" b="1" dirty="0"/>
          </a:p>
          <a:p>
            <a:r>
              <a:rPr lang="en-US" b="1" dirty="0"/>
              <a:t>Role of International Financial Reporting Standards (IFRS), risk management</a:t>
            </a:r>
          </a:p>
          <a:p>
            <a:endParaRPr lang="en-US" b="1" dirty="0"/>
          </a:p>
          <a:p>
            <a:endParaRPr lang="en-US" b="1" dirty="0"/>
          </a:p>
          <a:p>
            <a:r>
              <a:rPr lang="en-US" dirty="0"/>
              <a:t>IFRS or International Financial Reporting Standards refers to a globally-accepted set of accounting and financial reporting guidelines for preparing and presenting financial statements. It ensures uniformity in accounting practice that makes financial records comparable across different reporting entities worldwide. Issued by the International Accounting Standards Board (IASB), IFRS aims to make financial statements consistent, comparable, and transparent across the world. IFRS specifies how businesses need to maintain and report their accounts. Created to establish a common accounting language, the goal of the international financial reporting standards is to make financial statements coherent and consistent across different industries and countries. IFRS covers a broad range of topics, including revenue recognition, income taxes, inventories, fixed assets, business combinations, foreign exchange rates, and the presentation of financial statements.</a:t>
            </a:r>
          </a:p>
          <a:p>
            <a:endParaRPr lang="en-US" dirty="0"/>
          </a:p>
          <a:p>
            <a:endParaRPr lang="en-US" b="1" dirty="0"/>
          </a:p>
          <a:p>
            <a:endParaRPr lang="en-US" dirty="0"/>
          </a:p>
          <a:p>
            <a:endParaRPr lang="en-US" dirty="0"/>
          </a:p>
        </p:txBody>
      </p:sp>
    </p:spTree>
    <p:extLst>
      <p:ext uri="{BB962C8B-B14F-4D97-AF65-F5344CB8AC3E}">
        <p14:creationId xmlns:p14="http://schemas.microsoft.com/office/powerpoint/2010/main" val="2285410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019E-BA92-1806-E2E6-0D33D80D563A}"/>
              </a:ext>
            </a:extLst>
          </p:cNvPr>
          <p:cNvSpPr>
            <a:spLocks noGrp="1"/>
          </p:cNvSpPr>
          <p:nvPr>
            <p:ph type="title"/>
          </p:nvPr>
        </p:nvSpPr>
        <p:spPr>
          <a:xfrm>
            <a:off x="0" y="0"/>
            <a:ext cx="12192000" cy="816638"/>
          </a:xfrm>
        </p:spPr>
        <p:txBody>
          <a:bodyPr>
            <a:normAutofit fontScale="90000"/>
          </a:bodyPr>
          <a:lstStyle/>
          <a:p>
            <a:r>
              <a:rPr lang="en-US" b="1" i="0" dirty="0">
                <a:solidFill>
                  <a:srgbClr val="333333"/>
                </a:solidFill>
                <a:effectLst/>
                <a:latin typeface="Inter"/>
              </a:rPr>
              <a:t>Types of Adjusting Entries</a:t>
            </a:r>
            <a:br>
              <a:rPr lang="en-US" b="1" i="0" dirty="0">
                <a:solidFill>
                  <a:srgbClr val="333333"/>
                </a:solidFill>
                <a:effectLst/>
                <a:latin typeface="Inter"/>
              </a:rPr>
            </a:br>
            <a:endParaRPr lang="en-US" dirty="0"/>
          </a:p>
        </p:txBody>
      </p:sp>
      <p:sp>
        <p:nvSpPr>
          <p:cNvPr id="3" name="Content Placeholder 2">
            <a:extLst>
              <a:ext uri="{FF2B5EF4-FFF2-40B4-BE49-F238E27FC236}">
                <a16:creationId xmlns:a16="http://schemas.microsoft.com/office/drawing/2014/main" id="{6078AF8A-3B02-BBF7-0A54-08E119F7F048}"/>
              </a:ext>
            </a:extLst>
          </p:cNvPr>
          <p:cNvSpPr>
            <a:spLocks noGrp="1"/>
          </p:cNvSpPr>
          <p:nvPr>
            <p:ph idx="1"/>
          </p:nvPr>
        </p:nvSpPr>
        <p:spPr>
          <a:xfrm>
            <a:off x="-1" y="581892"/>
            <a:ext cx="12191999" cy="6276108"/>
          </a:xfrm>
        </p:spPr>
        <p:txBody>
          <a:bodyPr/>
          <a:lstStyle/>
          <a:p>
            <a:r>
              <a:rPr lang="en-US" b="0" i="0" dirty="0">
                <a:solidFill>
                  <a:srgbClr val="333333"/>
                </a:solidFill>
                <a:effectLst/>
                <a:latin typeface="Inter"/>
              </a:rPr>
              <a:t>The amount of adjusting entries a business makes depends on their number of financial transactions. However, we divide adjusting entries into three main types: accruals, deferrals, and non-cash expenses.</a:t>
            </a:r>
          </a:p>
          <a:p>
            <a:pPr algn="l"/>
            <a:r>
              <a:rPr lang="en-US" b="1" i="0" dirty="0">
                <a:solidFill>
                  <a:srgbClr val="333333"/>
                </a:solidFill>
                <a:effectLst/>
                <a:latin typeface="Inter"/>
              </a:rPr>
              <a:t>Accruals</a:t>
            </a:r>
          </a:p>
          <a:p>
            <a:pPr algn="l"/>
            <a:r>
              <a:rPr lang="en-US" b="1" dirty="0">
                <a:solidFill>
                  <a:srgbClr val="333333"/>
                </a:solidFill>
                <a:latin typeface="Inter"/>
              </a:rPr>
              <a:t>Accrued Revenue:</a:t>
            </a:r>
            <a:endParaRPr lang="en-US" b="1" i="0" dirty="0">
              <a:solidFill>
                <a:srgbClr val="333333"/>
              </a:solidFill>
              <a:effectLst/>
              <a:latin typeface="Inter"/>
            </a:endParaRPr>
          </a:p>
          <a:p>
            <a:pPr algn="l"/>
            <a:r>
              <a:rPr lang="en-US" b="0" i="0" dirty="0">
                <a:solidFill>
                  <a:srgbClr val="333333"/>
                </a:solidFill>
                <a:effectLst/>
                <a:latin typeface="Inter"/>
              </a:rPr>
              <a:t>A business may earn revenue from selling a good or service during one accounting period, but not </a:t>
            </a:r>
            <a:r>
              <a:rPr lang="en-US" b="0" i="0" u="none" strike="noStrike" dirty="0">
                <a:solidFill>
                  <a:srgbClr val="333333"/>
                </a:solidFill>
                <a:effectLst/>
                <a:latin typeface="Inter"/>
                <a:hlinkClick r:id="rId2"/>
              </a:rPr>
              <a:t>invoice</a:t>
            </a:r>
            <a:r>
              <a:rPr lang="en-US" b="0" i="0" dirty="0">
                <a:solidFill>
                  <a:srgbClr val="333333"/>
                </a:solidFill>
                <a:effectLst/>
                <a:latin typeface="Inter"/>
              </a:rPr>
              <a:t> the client or receive payment until a future accounting period. These earned but unrecognized revenues are adjusting entries recognized in accounting as </a:t>
            </a:r>
            <a:r>
              <a:rPr lang="en-US" b="1" i="0" dirty="0">
                <a:solidFill>
                  <a:srgbClr val="333333"/>
                </a:solidFill>
                <a:effectLst/>
                <a:latin typeface="Inter"/>
              </a:rPr>
              <a:t>accrued revenues</a:t>
            </a:r>
            <a:r>
              <a:rPr lang="en-US" b="0" i="0" dirty="0">
                <a:solidFill>
                  <a:srgbClr val="333333"/>
                </a:solidFill>
                <a:effectLst/>
                <a:latin typeface="Inter"/>
              </a:rPr>
              <a:t>.</a:t>
            </a:r>
          </a:p>
          <a:p>
            <a:pPr algn="l"/>
            <a:r>
              <a:rPr lang="en-US" b="0" i="0" dirty="0">
                <a:solidFill>
                  <a:srgbClr val="333333"/>
                </a:solidFill>
                <a:effectLst/>
                <a:latin typeface="Inter"/>
              </a:rPr>
              <a:t>You record accrued revenues by:</a:t>
            </a:r>
          </a:p>
          <a:p>
            <a:pPr algn="l">
              <a:buFont typeface="Arial" panose="020B0604020202020204" pitchFamily="34" charset="0"/>
              <a:buChar char="•"/>
            </a:pPr>
            <a:r>
              <a:rPr lang="en-US" b="0" i="0" dirty="0">
                <a:solidFill>
                  <a:srgbClr val="333333"/>
                </a:solidFill>
                <a:effectLst/>
                <a:latin typeface="Inter"/>
              </a:rPr>
              <a:t>Debiting the accounts receivable account and,</a:t>
            </a:r>
          </a:p>
          <a:p>
            <a:pPr algn="l">
              <a:buFont typeface="Arial" panose="020B0604020202020204" pitchFamily="34" charset="0"/>
              <a:buChar char="•"/>
            </a:pPr>
            <a:r>
              <a:rPr lang="en-US" b="0" i="0" dirty="0">
                <a:solidFill>
                  <a:srgbClr val="333333"/>
                </a:solidFill>
                <a:effectLst/>
                <a:latin typeface="Inter"/>
              </a:rPr>
              <a:t>Crediting the service revenue account.</a:t>
            </a:r>
          </a:p>
          <a:p>
            <a:pPr algn="l">
              <a:buFont typeface="Arial" panose="020B0604020202020204" pitchFamily="34" charset="0"/>
              <a:buChar char="•"/>
            </a:pPr>
            <a:r>
              <a:rPr lang="en-US" dirty="0">
                <a:solidFill>
                  <a:srgbClr val="333333"/>
                </a:solidFill>
                <a:latin typeface="Inter"/>
              </a:rPr>
              <a:t>Accrued Expense:</a:t>
            </a:r>
            <a:endParaRPr lang="en-US" b="0" i="0" dirty="0">
              <a:solidFill>
                <a:srgbClr val="333333"/>
              </a:solidFill>
              <a:effectLst/>
              <a:latin typeface="Inter"/>
            </a:endParaRPr>
          </a:p>
          <a:p>
            <a:pPr algn="l"/>
            <a:r>
              <a:rPr lang="en-US" b="0" i="0" dirty="0">
                <a:solidFill>
                  <a:srgbClr val="333333"/>
                </a:solidFill>
                <a:effectLst/>
                <a:latin typeface="Inter"/>
              </a:rPr>
              <a:t>Another type of accrual in accounting is the </a:t>
            </a:r>
            <a:r>
              <a:rPr lang="en-US" b="1" i="0" u="none" strike="noStrike" dirty="0">
                <a:solidFill>
                  <a:srgbClr val="333333"/>
                </a:solidFill>
                <a:effectLst/>
                <a:latin typeface="Inter"/>
                <a:hlinkClick r:id="rId3"/>
              </a:rPr>
              <a:t>accrued expense</a:t>
            </a:r>
            <a:r>
              <a:rPr lang="en-US" b="1" i="0" dirty="0">
                <a:solidFill>
                  <a:srgbClr val="333333"/>
                </a:solidFill>
                <a:effectLst/>
                <a:latin typeface="Inter"/>
              </a:rPr>
              <a:t>. </a:t>
            </a:r>
            <a:r>
              <a:rPr lang="en-US" b="0" i="0" dirty="0">
                <a:solidFill>
                  <a:srgbClr val="333333"/>
                </a:solidFill>
                <a:effectLst/>
                <a:latin typeface="Inter"/>
              </a:rPr>
              <a:t>Accrued expenses are expenses made but that the business hasn’t paid for yet, such as salaries or interest expense.</a:t>
            </a:r>
          </a:p>
          <a:p>
            <a:pPr algn="l"/>
            <a:r>
              <a:rPr lang="en-US" b="0" i="0" dirty="0">
                <a:solidFill>
                  <a:srgbClr val="333333"/>
                </a:solidFill>
                <a:effectLst/>
                <a:latin typeface="Inter"/>
              </a:rPr>
              <a:t>They are recorded as an adjusting entry by:</a:t>
            </a:r>
          </a:p>
          <a:p>
            <a:pPr algn="l">
              <a:buFont typeface="Arial" panose="020B0604020202020204" pitchFamily="34" charset="0"/>
              <a:buChar char="•"/>
            </a:pPr>
            <a:r>
              <a:rPr lang="en-US" b="0" i="0" dirty="0">
                <a:solidFill>
                  <a:srgbClr val="333333"/>
                </a:solidFill>
                <a:effectLst/>
                <a:latin typeface="Inter"/>
              </a:rPr>
              <a:t>Debiting the expense account</a:t>
            </a:r>
          </a:p>
          <a:p>
            <a:pPr algn="l">
              <a:buFont typeface="Arial" panose="020B0604020202020204" pitchFamily="34" charset="0"/>
              <a:buChar char="•"/>
            </a:pPr>
            <a:r>
              <a:rPr lang="en-US" b="0" i="0" dirty="0">
                <a:solidFill>
                  <a:srgbClr val="333333"/>
                </a:solidFill>
                <a:effectLst/>
                <a:latin typeface="Inter"/>
              </a:rPr>
              <a:t>And crediting </a:t>
            </a:r>
            <a:r>
              <a:rPr lang="en-US" b="0" i="0" u="none" strike="noStrike" dirty="0">
                <a:solidFill>
                  <a:srgbClr val="333333"/>
                </a:solidFill>
                <a:effectLst/>
                <a:latin typeface="Inter"/>
                <a:hlinkClick r:id="rId4"/>
              </a:rPr>
              <a:t>accounts payable</a:t>
            </a:r>
            <a:r>
              <a:rPr lang="en-US" b="0" i="0" dirty="0">
                <a:solidFill>
                  <a:srgbClr val="333333"/>
                </a:solidFill>
                <a:effectLst/>
                <a:latin typeface="Inter"/>
              </a:rPr>
              <a:t>.</a:t>
            </a:r>
          </a:p>
          <a:p>
            <a:endParaRPr lang="en-US" dirty="0"/>
          </a:p>
        </p:txBody>
      </p:sp>
    </p:spTree>
    <p:extLst>
      <p:ext uri="{BB962C8B-B14F-4D97-AF65-F5344CB8AC3E}">
        <p14:creationId xmlns:p14="http://schemas.microsoft.com/office/powerpoint/2010/main" val="476667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7FBE-164C-6E5B-31D0-6A0C25D00B89}"/>
              </a:ext>
            </a:extLst>
          </p:cNvPr>
          <p:cNvSpPr>
            <a:spLocks noGrp="1"/>
          </p:cNvSpPr>
          <p:nvPr>
            <p:ph type="title"/>
          </p:nvPr>
        </p:nvSpPr>
        <p:spPr>
          <a:xfrm>
            <a:off x="83127" y="0"/>
            <a:ext cx="9274002" cy="902525"/>
          </a:xfrm>
        </p:spPr>
        <p:txBody>
          <a:bodyPr>
            <a:normAutofit/>
          </a:bodyPr>
          <a:lstStyle/>
          <a:p>
            <a:pPr marL="342900" marR="0" lvl="0" indent="-342900" defTabSz="457200" rtl="0" eaLnBrk="1" fontAlgn="auto" latinLnBrk="0" hangingPunct="1">
              <a:lnSpc>
                <a:spcPct val="100000"/>
              </a:lnSpc>
              <a:spcBef>
                <a:spcPts val="1000"/>
              </a:spcBef>
              <a:spcAft>
                <a:spcPts val="0"/>
              </a:spcAft>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Deferrals</a:t>
            </a:r>
            <a:b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endParaRPr lang="en-US" sz="2400" dirty="0"/>
          </a:p>
        </p:txBody>
      </p:sp>
      <p:sp>
        <p:nvSpPr>
          <p:cNvPr id="3" name="Content Placeholder 2">
            <a:extLst>
              <a:ext uri="{FF2B5EF4-FFF2-40B4-BE49-F238E27FC236}">
                <a16:creationId xmlns:a16="http://schemas.microsoft.com/office/drawing/2014/main" id="{B951CA22-B03C-D0FC-82F2-4FD7677C1D2D}"/>
              </a:ext>
            </a:extLst>
          </p:cNvPr>
          <p:cNvSpPr>
            <a:spLocks noGrp="1"/>
          </p:cNvSpPr>
          <p:nvPr>
            <p:ph idx="1"/>
          </p:nvPr>
        </p:nvSpPr>
        <p:spPr>
          <a:xfrm>
            <a:off x="0" y="629392"/>
            <a:ext cx="12192000" cy="6228607"/>
          </a:xfrm>
        </p:spPr>
        <p:txBody>
          <a:bodyPr>
            <a:normAutofit/>
          </a:bodyPr>
          <a:lstStyle/>
          <a:p>
            <a:endParaRPr lang="en-US" dirty="0"/>
          </a:p>
          <a:p>
            <a:r>
              <a:rPr lang="en-US" u="sng" dirty="0"/>
              <a:t>Prepaid Expenses</a:t>
            </a:r>
            <a:r>
              <a:rPr lang="en-US" dirty="0"/>
              <a:t>: </a:t>
            </a:r>
          </a:p>
          <a:p>
            <a:r>
              <a:rPr lang="en-US" dirty="0"/>
              <a:t>When your business makes an expense that will benefit more than one accounting period, such as paying insurance in advance for the year, this expense is recognized as a prepaid </a:t>
            </a:r>
            <a:r>
              <a:rPr lang="en-US" dirty="0" err="1"/>
              <a:t>expense.These</a:t>
            </a:r>
            <a:r>
              <a:rPr lang="en-US" dirty="0"/>
              <a:t> prepayments are first recorded as assets, and as time passes by, they are expensed through adjusting entries.</a:t>
            </a:r>
          </a:p>
          <a:p>
            <a:pPr marL="0" indent="0">
              <a:buNone/>
            </a:pPr>
            <a:r>
              <a:rPr lang="en-US" dirty="0"/>
              <a:t>     The adjusting entry for prepaid expenses includes:</a:t>
            </a:r>
          </a:p>
          <a:p>
            <a:pPr marL="0" indent="0" algn="l">
              <a:buNone/>
            </a:pPr>
            <a:r>
              <a:rPr lang="en-US" dirty="0"/>
              <a:t>     A debit to the expense account (insurance expense, for</a:t>
            </a:r>
            <a:r>
              <a:rPr lang="en-US" b="0" i="0" dirty="0">
                <a:solidFill>
                  <a:srgbClr val="333333"/>
                </a:solidFill>
                <a:effectLst/>
                <a:latin typeface="Inter"/>
              </a:rPr>
              <a:t> example) and a credit to prepaid expense account previously recorded.</a:t>
            </a:r>
          </a:p>
          <a:p>
            <a:pPr marL="0" indent="0" algn="l">
              <a:buNone/>
            </a:pPr>
            <a:r>
              <a:rPr lang="en-US" b="1" i="0" dirty="0">
                <a:solidFill>
                  <a:srgbClr val="333333"/>
                </a:solidFill>
                <a:effectLst/>
                <a:latin typeface="Inter"/>
              </a:rPr>
              <a:t>      </a:t>
            </a:r>
            <a:r>
              <a:rPr lang="en-US" b="1" i="0" u="sng" dirty="0">
                <a:solidFill>
                  <a:srgbClr val="333333"/>
                </a:solidFill>
                <a:effectLst/>
                <a:latin typeface="Inter"/>
              </a:rPr>
              <a:t>Deferred revenue or Unearned Income</a:t>
            </a:r>
            <a:r>
              <a:rPr lang="en-US" b="1" i="0" dirty="0">
                <a:solidFill>
                  <a:srgbClr val="333333"/>
                </a:solidFill>
                <a:effectLst/>
                <a:latin typeface="Inter"/>
              </a:rPr>
              <a:t>:</a:t>
            </a:r>
          </a:p>
          <a:p>
            <a:pPr marL="0" indent="0" algn="l">
              <a:buNone/>
            </a:pPr>
            <a:r>
              <a:rPr lang="en-US" b="1" i="0" dirty="0">
                <a:solidFill>
                  <a:srgbClr val="333333"/>
                </a:solidFill>
                <a:effectLst/>
                <a:latin typeface="Inter"/>
              </a:rPr>
              <a:t>      </a:t>
            </a:r>
            <a:r>
              <a:rPr lang="en-US" b="0" i="0" dirty="0">
                <a:solidFill>
                  <a:srgbClr val="333333"/>
                </a:solidFill>
                <a:effectLst/>
                <a:latin typeface="Inter"/>
              </a:rPr>
              <a:t>The other deferral in accounting is </a:t>
            </a:r>
            <a:r>
              <a:rPr lang="en-US" b="1" i="0" dirty="0">
                <a:solidFill>
                  <a:srgbClr val="333333"/>
                </a:solidFill>
                <a:effectLst/>
                <a:latin typeface="Inter"/>
              </a:rPr>
              <a:t>the deferred revenue</a:t>
            </a:r>
            <a:r>
              <a:rPr lang="en-US" b="0" i="0" dirty="0">
                <a:solidFill>
                  <a:srgbClr val="333333"/>
                </a:solidFill>
                <a:effectLst/>
                <a:latin typeface="Inter"/>
              </a:rPr>
              <a:t>,</a:t>
            </a:r>
            <a:r>
              <a:rPr lang="en-US" b="1" i="0" dirty="0">
                <a:solidFill>
                  <a:srgbClr val="333333"/>
                </a:solidFill>
                <a:effectLst/>
                <a:latin typeface="Inter"/>
              </a:rPr>
              <a:t> </a:t>
            </a:r>
            <a:r>
              <a:rPr lang="en-US" b="0" i="0" dirty="0">
                <a:solidFill>
                  <a:srgbClr val="333333"/>
                </a:solidFill>
                <a:effectLst/>
                <a:latin typeface="Inter"/>
              </a:rPr>
              <a:t>which is an adjusting entry that converts liabilities to revenue.</a:t>
            </a:r>
          </a:p>
          <a:p>
            <a:pPr algn="l"/>
            <a:r>
              <a:rPr lang="en-US" b="0" i="0" dirty="0">
                <a:solidFill>
                  <a:srgbClr val="333333"/>
                </a:solidFill>
                <a:effectLst/>
                <a:latin typeface="Inter"/>
              </a:rPr>
              <a:t>More specifically, deferred revenue is revenue that a customer pays the business, for services that haven’t been received yet, such as yearly memberships and subscriptions.</a:t>
            </a:r>
          </a:p>
          <a:p>
            <a:pPr algn="l"/>
            <a:r>
              <a:rPr lang="en-US" b="0" i="0" dirty="0">
                <a:solidFill>
                  <a:srgbClr val="333333"/>
                </a:solidFill>
                <a:effectLst/>
                <a:latin typeface="Inter"/>
              </a:rPr>
              <a:t>When cash is received it’s recorded as a liability since it hasn’t been earned yet by the business. Over time, this liability is turned into revenue until it’s fully earned.</a:t>
            </a:r>
          </a:p>
          <a:p>
            <a:pPr algn="l"/>
            <a:r>
              <a:rPr lang="en-US" b="0" i="0" dirty="0">
                <a:solidFill>
                  <a:srgbClr val="333333"/>
                </a:solidFill>
                <a:effectLst/>
                <a:latin typeface="Inter"/>
              </a:rPr>
              <a:t>This change is done by recording the following adjusting entry:</a:t>
            </a:r>
          </a:p>
          <a:p>
            <a:pPr algn="l">
              <a:buFont typeface="Arial" panose="020B0604020202020204" pitchFamily="34" charset="0"/>
              <a:buChar char="•"/>
            </a:pPr>
            <a:r>
              <a:rPr lang="en-US" b="0" i="0" dirty="0">
                <a:solidFill>
                  <a:srgbClr val="333333"/>
                </a:solidFill>
                <a:effectLst/>
                <a:latin typeface="Inter"/>
              </a:rPr>
              <a:t>Debiting the unearned revenue account</a:t>
            </a:r>
          </a:p>
          <a:p>
            <a:pPr algn="l">
              <a:buFont typeface="Arial" panose="020B0604020202020204" pitchFamily="34" charset="0"/>
              <a:buChar char="•"/>
            </a:pPr>
            <a:r>
              <a:rPr lang="en-US" b="0" i="0" dirty="0">
                <a:solidFill>
                  <a:srgbClr val="333333"/>
                </a:solidFill>
                <a:effectLst/>
                <a:latin typeface="Inter"/>
              </a:rPr>
              <a:t>Crediting the service revenue account</a:t>
            </a:r>
          </a:p>
          <a:p>
            <a:pPr algn="l"/>
            <a:endParaRPr lang="en-US" b="0" i="0" dirty="0">
              <a:solidFill>
                <a:srgbClr val="333333"/>
              </a:solidFill>
              <a:effectLst/>
              <a:latin typeface="Inter"/>
            </a:endParaRPr>
          </a:p>
          <a:p>
            <a:pPr marL="0" indent="0" algn="l">
              <a:buNone/>
            </a:pPr>
            <a:endParaRPr lang="en-US" b="0" i="0" dirty="0">
              <a:solidFill>
                <a:srgbClr val="333333"/>
              </a:solidFill>
              <a:effectLst/>
              <a:latin typeface="Inter"/>
            </a:endParaRPr>
          </a:p>
          <a:p>
            <a:pPr marL="0" indent="0">
              <a:buNone/>
            </a:pPr>
            <a:endParaRPr lang="en-US" dirty="0"/>
          </a:p>
        </p:txBody>
      </p:sp>
    </p:spTree>
    <p:extLst>
      <p:ext uri="{BB962C8B-B14F-4D97-AF65-F5344CB8AC3E}">
        <p14:creationId xmlns:p14="http://schemas.microsoft.com/office/powerpoint/2010/main" val="2468361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25BF-B710-7B22-991B-3C312EA9E848}"/>
              </a:ext>
            </a:extLst>
          </p:cNvPr>
          <p:cNvSpPr>
            <a:spLocks noGrp="1"/>
          </p:cNvSpPr>
          <p:nvPr>
            <p:ph type="title"/>
          </p:nvPr>
        </p:nvSpPr>
        <p:spPr>
          <a:xfrm>
            <a:off x="0" y="0"/>
            <a:ext cx="12192000" cy="926275"/>
          </a:xfrm>
        </p:spPr>
        <p:txBody>
          <a:bodyPr>
            <a:normAutofit fontScale="90000"/>
          </a:bodyPr>
          <a:lstStyle/>
          <a:p>
            <a:r>
              <a:rPr lang="en-US" b="1" i="0" dirty="0">
                <a:solidFill>
                  <a:srgbClr val="333333"/>
                </a:solidFill>
                <a:effectLst/>
                <a:latin typeface="Inter"/>
              </a:rPr>
              <a:t>Non-Cash Expenses</a:t>
            </a:r>
            <a:br>
              <a:rPr lang="en-US" b="1" i="0" dirty="0">
                <a:solidFill>
                  <a:srgbClr val="333333"/>
                </a:solidFill>
                <a:effectLst/>
                <a:latin typeface="Inter"/>
              </a:rPr>
            </a:br>
            <a:endParaRPr lang="en-US" dirty="0"/>
          </a:p>
        </p:txBody>
      </p:sp>
      <p:sp>
        <p:nvSpPr>
          <p:cNvPr id="3" name="Content Placeholder 2">
            <a:extLst>
              <a:ext uri="{FF2B5EF4-FFF2-40B4-BE49-F238E27FC236}">
                <a16:creationId xmlns:a16="http://schemas.microsoft.com/office/drawing/2014/main" id="{0999EF7B-8E3A-C58D-1A05-0C27E784BF15}"/>
              </a:ext>
            </a:extLst>
          </p:cNvPr>
          <p:cNvSpPr>
            <a:spLocks noGrp="1"/>
          </p:cNvSpPr>
          <p:nvPr>
            <p:ph idx="1"/>
          </p:nvPr>
        </p:nvSpPr>
        <p:spPr>
          <a:xfrm>
            <a:off x="83126" y="570016"/>
            <a:ext cx="12108873" cy="6287984"/>
          </a:xfrm>
        </p:spPr>
        <p:txBody>
          <a:bodyPr/>
          <a:lstStyle/>
          <a:p>
            <a:pPr algn="l"/>
            <a:r>
              <a:rPr lang="en-US" b="0" i="0" dirty="0">
                <a:solidFill>
                  <a:srgbClr val="333333"/>
                </a:solidFill>
                <a:effectLst/>
                <a:latin typeface="Inter"/>
              </a:rPr>
              <a:t>The most common method used to adjust </a:t>
            </a:r>
            <a:r>
              <a:rPr lang="en-US" b="0" i="0" u="none" strike="noStrike" dirty="0">
                <a:solidFill>
                  <a:srgbClr val="333333"/>
                </a:solidFill>
                <a:effectLst/>
                <a:latin typeface="Inter"/>
                <a:hlinkClick r:id="rId2"/>
              </a:rPr>
              <a:t>non-cash expenses</a:t>
            </a:r>
            <a:r>
              <a:rPr lang="en-US" b="0" i="0" dirty="0">
                <a:solidFill>
                  <a:srgbClr val="333333"/>
                </a:solidFill>
                <a:effectLst/>
                <a:latin typeface="Inter"/>
              </a:rPr>
              <a:t> in business is</a:t>
            </a:r>
            <a:r>
              <a:rPr lang="en-US" b="1" i="0" dirty="0">
                <a:solidFill>
                  <a:srgbClr val="333333"/>
                </a:solidFill>
                <a:effectLst/>
                <a:latin typeface="Inter"/>
              </a:rPr>
              <a:t> depreciation</a:t>
            </a:r>
            <a:r>
              <a:rPr lang="en-US" b="0" i="0" dirty="0">
                <a:solidFill>
                  <a:srgbClr val="333333"/>
                </a:solidFill>
                <a:effectLst/>
                <a:latin typeface="Inter"/>
              </a:rPr>
              <a:t>.</a:t>
            </a:r>
          </a:p>
          <a:p>
            <a:pPr algn="l"/>
            <a:r>
              <a:rPr lang="en-US" b="0" i="0" dirty="0">
                <a:solidFill>
                  <a:srgbClr val="333333"/>
                </a:solidFill>
                <a:effectLst/>
                <a:latin typeface="Inter"/>
              </a:rPr>
              <a:t>By definition, depreciation is the allocation of the cost of a depreciable asset over the course of its useful life. Depreciable assets (also known as </a:t>
            </a:r>
            <a:r>
              <a:rPr lang="en-US" b="0" i="0" u="none" strike="noStrike" dirty="0">
                <a:solidFill>
                  <a:srgbClr val="333333"/>
                </a:solidFill>
                <a:effectLst/>
                <a:latin typeface="Inter"/>
                <a:hlinkClick r:id="rId3"/>
              </a:rPr>
              <a:t>fixed assets</a:t>
            </a:r>
            <a:r>
              <a:rPr lang="en-US" b="0" i="0" dirty="0">
                <a:solidFill>
                  <a:srgbClr val="333333"/>
                </a:solidFill>
                <a:effectLst/>
                <a:latin typeface="Inter"/>
              </a:rPr>
              <a:t>) are physical objects a business owns that last over one accounting period, such as equipment, furniture, buildings, etc.</a:t>
            </a:r>
          </a:p>
          <a:p>
            <a:pPr algn="l"/>
            <a:r>
              <a:rPr lang="en-US" b="0" i="0" dirty="0">
                <a:solidFill>
                  <a:srgbClr val="333333"/>
                </a:solidFill>
                <a:effectLst/>
                <a:latin typeface="Inter"/>
              </a:rPr>
              <a:t>In simpler terms, depreciation is a way of devaluing objects that last longer than a year, so that they are expensed according to the time that they get used by the business (not when you pay for them).</a:t>
            </a:r>
          </a:p>
          <a:p>
            <a:pPr algn="l"/>
            <a:r>
              <a:rPr lang="en-US" b="0" i="0" dirty="0">
                <a:solidFill>
                  <a:srgbClr val="333333"/>
                </a:solidFill>
                <a:effectLst/>
                <a:latin typeface="Inter"/>
              </a:rPr>
              <a:t>For instance, if a company buys a building that’s expected to last for 10 years for $20,000, that $20,000 will be expensed throughout the entirety of the 10 years, rather than when the building is purchased.</a:t>
            </a:r>
          </a:p>
          <a:p>
            <a:pPr algn="l"/>
            <a:r>
              <a:rPr lang="en-US" b="0" i="0" dirty="0">
                <a:solidFill>
                  <a:srgbClr val="333333"/>
                </a:solidFill>
                <a:effectLst/>
                <a:latin typeface="Inter"/>
              </a:rPr>
              <a:t>And since depreciation doesn’t involve any actual cash exchange, it’s purely an </a:t>
            </a:r>
            <a:r>
              <a:rPr lang="en-US" b="1" i="0" dirty="0">
                <a:solidFill>
                  <a:srgbClr val="333333"/>
                </a:solidFill>
                <a:effectLst/>
                <a:latin typeface="Inter"/>
              </a:rPr>
              <a:t>estimate</a:t>
            </a:r>
            <a:r>
              <a:rPr lang="en-US" b="0" i="0" dirty="0">
                <a:solidFill>
                  <a:srgbClr val="333333"/>
                </a:solidFill>
                <a:effectLst/>
                <a:latin typeface="Inter"/>
              </a:rPr>
              <a:t> of how much a physical asset gets used in one accounting period. The most commonly used formula to estimate depreciation is by the straight-line method in </a:t>
            </a:r>
            <a:r>
              <a:rPr lang="en-US" b="0" i="0" dirty="0" err="1">
                <a:solidFill>
                  <a:srgbClr val="333333"/>
                </a:solidFill>
                <a:effectLst/>
                <a:latin typeface="Inter"/>
              </a:rPr>
              <a:t>which:the</a:t>
            </a:r>
            <a:r>
              <a:rPr lang="en-US" b="0" i="0" dirty="0">
                <a:solidFill>
                  <a:srgbClr val="333333"/>
                </a:solidFill>
                <a:effectLst/>
                <a:latin typeface="Inter"/>
              </a:rPr>
              <a:t> adjusting entry to record the depreciation expense includes:</a:t>
            </a:r>
          </a:p>
          <a:p>
            <a:pPr algn="l">
              <a:buFont typeface="Arial" panose="020B0604020202020204" pitchFamily="34" charset="0"/>
              <a:buChar char="•"/>
            </a:pPr>
            <a:r>
              <a:rPr lang="en-US" b="0" i="0" dirty="0">
                <a:solidFill>
                  <a:srgbClr val="333333"/>
                </a:solidFill>
                <a:effectLst/>
                <a:latin typeface="Inter"/>
              </a:rPr>
              <a:t>A debit to the depreciation expense account</a:t>
            </a:r>
          </a:p>
          <a:p>
            <a:pPr algn="l">
              <a:buFont typeface="Arial" panose="020B0604020202020204" pitchFamily="34" charset="0"/>
              <a:buChar char="•"/>
            </a:pPr>
            <a:r>
              <a:rPr lang="en-US" b="0" i="0" dirty="0">
                <a:solidFill>
                  <a:srgbClr val="333333"/>
                </a:solidFill>
                <a:effectLst/>
                <a:latin typeface="Inter"/>
              </a:rPr>
              <a:t>A credit to the accumulated depreciation account</a:t>
            </a:r>
          </a:p>
          <a:p>
            <a:pPr algn="l"/>
            <a:r>
              <a:rPr lang="en-US" b="1" i="0" dirty="0">
                <a:solidFill>
                  <a:srgbClr val="333333"/>
                </a:solidFill>
                <a:effectLst/>
                <a:latin typeface="Inter"/>
              </a:rPr>
              <a:t>Examples for Adjusting Entries</a:t>
            </a:r>
          </a:p>
          <a:p>
            <a:pPr algn="l"/>
            <a:r>
              <a:rPr lang="en-US" b="0" i="0" dirty="0">
                <a:solidFill>
                  <a:srgbClr val="333333"/>
                </a:solidFill>
                <a:effectLst/>
                <a:latin typeface="Inter"/>
              </a:rPr>
              <a:t>Now that we know the different types of adjusting entries, let’s check out how they are recorded into the accounting books.</a:t>
            </a:r>
          </a:p>
          <a:p>
            <a:pPr algn="l"/>
            <a:r>
              <a:rPr lang="en-US" b="0" i="0" dirty="0">
                <a:solidFill>
                  <a:srgbClr val="333333"/>
                </a:solidFill>
                <a:effectLst/>
                <a:latin typeface="Inter"/>
              </a:rPr>
              <a:t>For the sake of our example, Company XYZ adjusts their accounts at the end of every month through the double-entry bookkeeping method. For the month of December, this is the information available to prepare adjusting entries</a:t>
            </a:r>
          </a:p>
          <a:p>
            <a:pPr algn="l">
              <a:buFont typeface="Arial" panose="020B0604020202020204" pitchFamily="34" charset="0"/>
              <a:buChar char="•"/>
            </a:pPr>
            <a:endParaRPr lang="en-US" b="0" i="0" dirty="0">
              <a:solidFill>
                <a:srgbClr val="333333"/>
              </a:solidFill>
              <a:effectLst/>
              <a:latin typeface="Inter"/>
            </a:endParaRPr>
          </a:p>
          <a:p>
            <a:pPr algn="l"/>
            <a:endParaRPr lang="en-US" b="0" i="0" dirty="0">
              <a:solidFill>
                <a:srgbClr val="333333"/>
              </a:solidFill>
              <a:effectLst/>
              <a:latin typeface="Inter"/>
            </a:endParaRPr>
          </a:p>
          <a:p>
            <a:pPr marL="0" indent="0">
              <a:buNone/>
            </a:pPr>
            <a:endParaRPr lang="en-US" dirty="0"/>
          </a:p>
        </p:txBody>
      </p:sp>
    </p:spTree>
    <p:extLst>
      <p:ext uri="{BB962C8B-B14F-4D97-AF65-F5344CB8AC3E}">
        <p14:creationId xmlns:p14="http://schemas.microsoft.com/office/powerpoint/2010/main" val="566435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F19A-4B6A-ED20-1DA8-D9FF205B0533}"/>
              </a:ext>
            </a:extLst>
          </p:cNvPr>
          <p:cNvSpPr>
            <a:spLocks noGrp="1"/>
          </p:cNvSpPr>
          <p:nvPr>
            <p:ph type="title"/>
          </p:nvPr>
        </p:nvSpPr>
        <p:spPr>
          <a:xfrm>
            <a:off x="0" y="1"/>
            <a:ext cx="12192000" cy="641267"/>
          </a:xfrm>
        </p:spPr>
        <p:txBody>
          <a:bodyPr/>
          <a:lstStyle/>
          <a:p>
            <a:endParaRPr lang="en-US" dirty="0"/>
          </a:p>
        </p:txBody>
      </p:sp>
      <p:sp>
        <p:nvSpPr>
          <p:cNvPr id="3" name="Content Placeholder 2">
            <a:extLst>
              <a:ext uri="{FF2B5EF4-FFF2-40B4-BE49-F238E27FC236}">
                <a16:creationId xmlns:a16="http://schemas.microsoft.com/office/drawing/2014/main" id="{33A6CC5A-E61E-5E80-A23A-290B0680EE33}"/>
              </a:ext>
            </a:extLst>
          </p:cNvPr>
          <p:cNvSpPr>
            <a:spLocks noGrp="1"/>
          </p:cNvSpPr>
          <p:nvPr>
            <p:ph idx="1"/>
          </p:nvPr>
        </p:nvSpPr>
        <p:spPr>
          <a:xfrm>
            <a:off x="1" y="641268"/>
            <a:ext cx="12192000" cy="6216731"/>
          </a:xfrm>
        </p:spPr>
        <p:txBody>
          <a:bodyPr/>
          <a:lstStyle/>
          <a:p>
            <a:r>
              <a:rPr lang="en-US" b="1" i="0" dirty="0">
                <a:solidFill>
                  <a:srgbClr val="333333"/>
                </a:solidFill>
                <a:effectLst/>
                <a:latin typeface="Inter"/>
              </a:rPr>
              <a:t>1.</a:t>
            </a:r>
            <a:r>
              <a:rPr lang="en-US" b="0" i="0" dirty="0">
                <a:solidFill>
                  <a:srgbClr val="333333"/>
                </a:solidFill>
                <a:effectLst/>
                <a:latin typeface="Inter"/>
              </a:rPr>
              <a:t>  Salaries earned by the HR department employees that haven’t been recorded or paid yet, amount to $10,000. This is an accrued expense for which the following adjusting entry is made:</a:t>
            </a:r>
          </a:p>
          <a:p>
            <a:endParaRPr lang="en-US" dirty="0"/>
          </a:p>
        </p:txBody>
      </p:sp>
      <p:pic>
        <p:nvPicPr>
          <p:cNvPr id="5" name="Picture 4">
            <a:extLst>
              <a:ext uri="{FF2B5EF4-FFF2-40B4-BE49-F238E27FC236}">
                <a16:creationId xmlns:a16="http://schemas.microsoft.com/office/drawing/2014/main" id="{2507BDFB-C056-2E56-A582-5165E3581BDA}"/>
              </a:ext>
            </a:extLst>
          </p:cNvPr>
          <p:cNvPicPr>
            <a:picLocks noChangeAspect="1"/>
          </p:cNvPicPr>
          <p:nvPr/>
        </p:nvPicPr>
        <p:blipFill>
          <a:blip r:embed="rId2"/>
          <a:stretch>
            <a:fillRect/>
          </a:stretch>
        </p:blipFill>
        <p:spPr>
          <a:xfrm>
            <a:off x="391886" y="1494249"/>
            <a:ext cx="7315201" cy="1795215"/>
          </a:xfrm>
          <a:prstGeom prst="rect">
            <a:avLst/>
          </a:prstGeom>
        </p:spPr>
      </p:pic>
      <p:sp>
        <p:nvSpPr>
          <p:cNvPr id="7" name="TextBox 6">
            <a:extLst>
              <a:ext uri="{FF2B5EF4-FFF2-40B4-BE49-F238E27FC236}">
                <a16:creationId xmlns:a16="http://schemas.microsoft.com/office/drawing/2014/main" id="{8A9E1BB2-980E-F8B8-87F9-97802FEF7A8B}"/>
              </a:ext>
            </a:extLst>
          </p:cNvPr>
          <p:cNvSpPr txBox="1"/>
          <p:nvPr/>
        </p:nvSpPr>
        <p:spPr>
          <a:xfrm>
            <a:off x="106877" y="3330566"/>
            <a:ext cx="12085121" cy="646331"/>
          </a:xfrm>
          <a:prstGeom prst="rect">
            <a:avLst/>
          </a:prstGeom>
          <a:noFill/>
        </p:spPr>
        <p:txBody>
          <a:bodyPr wrap="square">
            <a:spAutoFit/>
          </a:bodyPr>
          <a:lstStyle/>
          <a:p>
            <a:r>
              <a:rPr lang="en-US" b="1" i="0" dirty="0">
                <a:solidFill>
                  <a:srgbClr val="333333"/>
                </a:solidFill>
                <a:effectLst/>
                <a:latin typeface="Inter"/>
              </a:rPr>
              <a:t>2.</a:t>
            </a:r>
            <a:r>
              <a:rPr lang="en-US" b="0" i="0" dirty="0">
                <a:solidFill>
                  <a:srgbClr val="333333"/>
                </a:solidFill>
                <a:effectLst/>
                <a:latin typeface="Inter"/>
              </a:rPr>
              <a:t>  At the beginning of December, the company provided $3,500 worth of service that the customer will pay for next month. To record this accrued revenue, the resulting adjusting entry is made:</a:t>
            </a:r>
            <a:endParaRPr lang="en-US" dirty="0"/>
          </a:p>
        </p:txBody>
      </p:sp>
      <p:pic>
        <p:nvPicPr>
          <p:cNvPr id="9" name="Picture 8">
            <a:extLst>
              <a:ext uri="{FF2B5EF4-FFF2-40B4-BE49-F238E27FC236}">
                <a16:creationId xmlns:a16="http://schemas.microsoft.com/office/drawing/2014/main" id="{10EEEB31-1BDA-1AF9-5750-CDBBBC4DC4DB}"/>
              </a:ext>
            </a:extLst>
          </p:cNvPr>
          <p:cNvPicPr>
            <a:picLocks noChangeAspect="1"/>
          </p:cNvPicPr>
          <p:nvPr/>
        </p:nvPicPr>
        <p:blipFill>
          <a:blip r:embed="rId3"/>
          <a:stretch>
            <a:fillRect/>
          </a:stretch>
        </p:blipFill>
        <p:spPr>
          <a:xfrm>
            <a:off x="676894" y="4142445"/>
            <a:ext cx="6828312" cy="2074287"/>
          </a:xfrm>
          <a:prstGeom prst="rect">
            <a:avLst/>
          </a:prstGeom>
        </p:spPr>
      </p:pic>
    </p:spTree>
    <p:extLst>
      <p:ext uri="{BB962C8B-B14F-4D97-AF65-F5344CB8AC3E}">
        <p14:creationId xmlns:p14="http://schemas.microsoft.com/office/powerpoint/2010/main" val="269668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EED3-F04F-6955-EAA2-B511A37098A4}"/>
              </a:ext>
            </a:extLst>
          </p:cNvPr>
          <p:cNvSpPr>
            <a:spLocks noGrp="1"/>
          </p:cNvSpPr>
          <p:nvPr>
            <p:ph type="title"/>
          </p:nvPr>
        </p:nvSpPr>
        <p:spPr>
          <a:xfrm>
            <a:off x="0" y="0"/>
            <a:ext cx="12192000" cy="816638"/>
          </a:xfrm>
        </p:spPr>
        <p:txBody>
          <a:bodyPr/>
          <a:lstStyle/>
          <a:p>
            <a:endParaRPr lang="en-US" dirty="0"/>
          </a:p>
        </p:txBody>
      </p:sp>
      <p:sp>
        <p:nvSpPr>
          <p:cNvPr id="4" name="Content Placeholder 3">
            <a:extLst>
              <a:ext uri="{FF2B5EF4-FFF2-40B4-BE49-F238E27FC236}">
                <a16:creationId xmlns:a16="http://schemas.microsoft.com/office/drawing/2014/main" id="{C33BD846-85FA-9972-3F3E-EF45D52B2713}"/>
              </a:ext>
            </a:extLst>
          </p:cNvPr>
          <p:cNvSpPr>
            <a:spLocks noGrp="1"/>
          </p:cNvSpPr>
          <p:nvPr>
            <p:ph idx="1"/>
          </p:nvPr>
        </p:nvSpPr>
        <p:spPr>
          <a:xfrm>
            <a:off x="0" y="816638"/>
            <a:ext cx="12192000" cy="6041361"/>
          </a:xfrm>
        </p:spPr>
        <p:txBody>
          <a:bodyPr/>
          <a:lstStyle/>
          <a:p>
            <a:r>
              <a:rPr lang="en-US" b="1" i="0" dirty="0">
                <a:solidFill>
                  <a:srgbClr val="333333"/>
                </a:solidFill>
                <a:effectLst/>
                <a:latin typeface="Inter"/>
              </a:rPr>
              <a:t>3.</a:t>
            </a:r>
            <a:r>
              <a:rPr lang="en-US" b="0" i="0" dirty="0">
                <a:solidFill>
                  <a:srgbClr val="333333"/>
                </a:solidFill>
                <a:effectLst/>
                <a:latin typeface="Inter"/>
              </a:rPr>
              <a:t>  $3,000 of previously unearned fees from memberships in November have been earned. To convert this liability into revenue the following adjusting entry gets made:</a:t>
            </a:r>
          </a:p>
          <a:p>
            <a:endParaRPr lang="en-US" dirty="0"/>
          </a:p>
        </p:txBody>
      </p:sp>
      <p:pic>
        <p:nvPicPr>
          <p:cNvPr id="6" name="Picture 5">
            <a:extLst>
              <a:ext uri="{FF2B5EF4-FFF2-40B4-BE49-F238E27FC236}">
                <a16:creationId xmlns:a16="http://schemas.microsoft.com/office/drawing/2014/main" id="{91571613-2CE7-A3F1-D9E8-AB7D53AEB7A4}"/>
              </a:ext>
            </a:extLst>
          </p:cNvPr>
          <p:cNvPicPr>
            <a:picLocks noChangeAspect="1"/>
          </p:cNvPicPr>
          <p:nvPr/>
        </p:nvPicPr>
        <p:blipFill>
          <a:blip r:embed="rId2"/>
          <a:stretch>
            <a:fillRect/>
          </a:stretch>
        </p:blipFill>
        <p:spPr>
          <a:xfrm>
            <a:off x="196685" y="1537175"/>
            <a:ext cx="4957206" cy="1891826"/>
          </a:xfrm>
          <a:prstGeom prst="rect">
            <a:avLst/>
          </a:prstGeom>
        </p:spPr>
      </p:pic>
      <p:sp>
        <p:nvSpPr>
          <p:cNvPr id="8" name="TextBox 7">
            <a:extLst>
              <a:ext uri="{FF2B5EF4-FFF2-40B4-BE49-F238E27FC236}">
                <a16:creationId xmlns:a16="http://schemas.microsoft.com/office/drawing/2014/main" id="{FE3DEA8C-4717-8185-0893-7FA3885DEA3A}"/>
              </a:ext>
            </a:extLst>
          </p:cNvPr>
          <p:cNvSpPr txBox="1"/>
          <p:nvPr/>
        </p:nvSpPr>
        <p:spPr>
          <a:xfrm>
            <a:off x="59376" y="3666172"/>
            <a:ext cx="12132623" cy="923330"/>
          </a:xfrm>
          <a:prstGeom prst="rect">
            <a:avLst/>
          </a:prstGeom>
          <a:noFill/>
        </p:spPr>
        <p:txBody>
          <a:bodyPr wrap="square">
            <a:spAutoFit/>
          </a:bodyPr>
          <a:lstStyle/>
          <a:p>
            <a:r>
              <a:rPr lang="en-US" b="1" i="0" dirty="0">
                <a:solidFill>
                  <a:srgbClr val="333333"/>
                </a:solidFill>
                <a:effectLst/>
                <a:latin typeface="Inter"/>
              </a:rPr>
              <a:t>4.</a:t>
            </a:r>
            <a:r>
              <a:rPr lang="en-US" b="0" i="0" dirty="0">
                <a:solidFill>
                  <a:srgbClr val="333333"/>
                </a:solidFill>
                <a:effectLst/>
                <a:latin typeface="Inter"/>
              </a:rPr>
              <a:t>  The company pays rent for their offices in advance on a quarterly basis for $15,000. For the month of December, rent expense would be $5,000 ($15,000/3 months). The following adjusting entry is made to convert prepaid rent for the month of December into an expense:</a:t>
            </a:r>
          </a:p>
        </p:txBody>
      </p:sp>
      <p:pic>
        <p:nvPicPr>
          <p:cNvPr id="10" name="Picture 9">
            <a:extLst>
              <a:ext uri="{FF2B5EF4-FFF2-40B4-BE49-F238E27FC236}">
                <a16:creationId xmlns:a16="http://schemas.microsoft.com/office/drawing/2014/main" id="{9C536DB5-E37C-6BE0-9ADC-82F3544CC264}"/>
              </a:ext>
            </a:extLst>
          </p:cNvPr>
          <p:cNvPicPr>
            <a:picLocks noChangeAspect="1"/>
          </p:cNvPicPr>
          <p:nvPr/>
        </p:nvPicPr>
        <p:blipFill>
          <a:blip r:embed="rId3"/>
          <a:stretch>
            <a:fillRect/>
          </a:stretch>
        </p:blipFill>
        <p:spPr>
          <a:xfrm>
            <a:off x="196685" y="4589502"/>
            <a:ext cx="5420344" cy="2179433"/>
          </a:xfrm>
          <a:prstGeom prst="rect">
            <a:avLst/>
          </a:prstGeom>
        </p:spPr>
      </p:pic>
    </p:spTree>
    <p:extLst>
      <p:ext uri="{BB962C8B-B14F-4D97-AF65-F5344CB8AC3E}">
        <p14:creationId xmlns:p14="http://schemas.microsoft.com/office/powerpoint/2010/main" val="2205131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44E7-4B1A-5164-92AF-F446E1F300FE}"/>
              </a:ext>
            </a:extLst>
          </p:cNvPr>
          <p:cNvSpPr>
            <a:spLocks noGrp="1"/>
          </p:cNvSpPr>
          <p:nvPr>
            <p:ph type="title"/>
          </p:nvPr>
        </p:nvSpPr>
        <p:spPr>
          <a:xfrm>
            <a:off x="0" y="0"/>
            <a:ext cx="12192000" cy="816638"/>
          </a:xfrm>
        </p:spPr>
        <p:txBody>
          <a:bodyPr/>
          <a:lstStyle/>
          <a:p>
            <a:endParaRPr lang="en-US" dirty="0"/>
          </a:p>
        </p:txBody>
      </p:sp>
      <p:sp>
        <p:nvSpPr>
          <p:cNvPr id="3" name="Content Placeholder 2">
            <a:extLst>
              <a:ext uri="{FF2B5EF4-FFF2-40B4-BE49-F238E27FC236}">
                <a16:creationId xmlns:a16="http://schemas.microsoft.com/office/drawing/2014/main" id="{D247FB66-4657-2BB0-AC80-EDC8EAFA12D3}"/>
              </a:ext>
            </a:extLst>
          </p:cNvPr>
          <p:cNvSpPr>
            <a:spLocks noGrp="1"/>
          </p:cNvSpPr>
          <p:nvPr>
            <p:ph idx="1"/>
          </p:nvPr>
        </p:nvSpPr>
        <p:spPr>
          <a:xfrm>
            <a:off x="-1" y="816638"/>
            <a:ext cx="12191999" cy="6041361"/>
          </a:xfrm>
        </p:spPr>
        <p:txBody>
          <a:bodyPr/>
          <a:lstStyle/>
          <a:p>
            <a:pPr algn="l"/>
            <a:r>
              <a:rPr lang="en-US" b="1" i="0" dirty="0">
                <a:solidFill>
                  <a:srgbClr val="333333"/>
                </a:solidFill>
                <a:effectLst/>
                <a:latin typeface="Inter"/>
              </a:rPr>
              <a:t>5.</a:t>
            </a:r>
            <a:r>
              <a:rPr lang="en-US" b="0" i="0" dirty="0">
                <a:solidFill>
                  <a:srgbClr val="333333"/>
                </a:solidFill>
                <a:effectLst/>
                <a:latin typeface="Inter"/>
              </a:rPr>
              <a:t>  The original cost of the company’s equipment was $10,000, with an estimated 10-year life. Depreciation is recorded annually with the straight-line method, so on December 31st, the depreciation expense would be $1,000 ($10,000/10 years):</a:t>
            </a:r>
          </a:p>
          <a:p>
            <a:br>
              <a:rPr lang="en-US" u="none" strike="noStrike" dirty="0">
                <a:effectLst/>
                <a:hlinkClick r:id="rId2"/>
              </a:rPr>
            </a:br>
            <a:endParaRPr lang="en-US" dirty="0"/>
          </a:p>
        </p:txBody>
      </p:sp>
      <p:pic>
        <p:nvPicPr>
          <p:cNvPr id="5" name="Picture 4">
            <a:extLst>
              <a:ext uri="{FF2B5EF4-FFF2-40B4-BE49-F238E27FC236}">
                <a16:creationId xmlns:a16="http://schemas.microsoft.com/office/drawing/2014/main" id="{CF7DE3A2-5C92-9B58-3820-8444A0818BE7}"/>
              </a:ext>
            </a:extLst>
          </p:cNvPr>
          <p:cNvPicPr>
            <a:picLocks noChangeAspect="1"/>
          </p:cNvPicPr>
          <p:nvPr/>
        </p:nvPicPr>
        <p:blipFill>
          <a:blip r:embed="rId3"/>
          <a:stretch>
            <a:fillRect/>
          </a:stretch>
        </p:blipFill>
        <p:spPr>
          <a:xfrm>
            <a:off x="84859" y="1633276"/>
            <a:ext cx="5591546" cy="1988698"/>
          </a:xfrm>
          <a:prstGeom prst="rect">
            <a:avLst/>
          </a:prstGeom>
        </p:spPr>
      </p:pic>
    </p:spTree>
    <p:extLst>
      <p:ext uri="{BB962C8B-B14F-4D97-AF65-F5344CB8AC3E}">
        <p14:creationId xmlns:p14="http://schemas.microsoft.com/office/powerpoint/2010/main" val="1439593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24E5-FA9B-AD3F-A14D-405E13F371FF}"/>
              </a:ext>
            </a:extLst>
          </p:cNvPr>
          <p:cNvSpPr>
            <a:spLocks noGrp="1"/>
          </p:cNvSpPr>
          <p:nvPr>
            <p:ph type="title"/>
          </p:nvPr>
        </p:nvSpPr>
        <p:spPr>
          <a:xfrm>
            <a:off x="0" y="117987"/>
            <a:ext cx="12192000" cy="1194619"/>
          </a:xfrm>
        </p:spPr>
        <p:txBody>
          <a:bodyPr/>
          <a:lstStyle/>
          <a:p>
            <a:r>
              <a:rPr lang="en-US" dirty="0"/>
              <a:t>Second step of accounting is to post journal entries in general Ledger </a:t>
            </a:r>
          </a:p>
        </p:txBody>
      </p:sp>
      <p:sp>
        <p:nvSpPr>
          <p:cNvPr id="3" name="Content Placeholder 2">
            <a:extLst>
              <a:ext uri="{FF2B5EF4-FFF2-40B4-BE49-F238E27FC236}">
                <a16:creationId xmlns:a16="http://schemas.microsoft.com/office/drawing/2014/main" id="{5A61DD4C-2CE8-6FF0-0E03-BA643BCE3181}"/>
              </a:ext>
            </a:extLst>
          </p:cNvPr>
          <p:cNvSpPr>
            <a:spLocks noGrp="1"/>
          </p:cNvSpPr>
          <p:nvPr>
            <p:ph idx="1"/>
          </p:nvPr>
        </p:nvSpPr>
        <p:spPr>
          <a:xfrm>
            <a:off x="-1" y="1312606"/>
            <a:ext cx="12191999" cy="5545393"/>
          </a:xfrm>
        </p:spPr>
        <p:txBody>
          <a:bodyPr/>
          <a:lstStyle/>
          <a:p>
            <a:r>
              <a:rPr lang="en-US" b="1"/>
              <a:t>Journal entries: Example</a:t>
            </a:r>
          </a:p>
          <a:p>
            <a:r>
              <a:rPr lang="en-US"/>
              <a:t>Your rent is $1,500 per month. Your journal entry would look something like this:</a:t>
            </a:r>
          </a:p>
          <a:p>
            <a:endParaRPr lang="en-US"/>
          </a:p>
          <a:p>
            <a:endParaRPr lang="en-US" dirty="0"/>
          </a:p>
        </p:txBody>
      </p:sp>
      <p:graphicFrame>
        <p:nvGraphicFramePr>
          <p:cNvPr id="5" name="Table 5">
            <a:extLst>
              <a:ext uri="{FF2B5EF4-FFF2-40B4-BE49-F238E27FC236}">
                <a16:creationId xmlns:a16="http://schemas.microsoft.com/office/drawing/2014/main" id="{42AA64FA-3B21-5654-0489-4953C693F171}"/>
              </a:ext>
            </a:extLst>
          </p:cNvPr>
          <p:cNvGraphicFramePr>
            <a:graphicFrameLocks noGrp="1"/>
          </p:cNvGraphicFramePr>
          <p:nvPr>
            <p:extLst>
              <p:ext uri="{D42A27DB-BD31-4B8C-83A1-F6EECF244321}">
                <p14:modId xmlns:p14="http://schemas.microsoft.com/office/powerpoint/2010/main" val="1735291044"/>
              </p:ext>
            </p:extLst>
          </p:nvPr>
        </p:nvGraphicFramePr>
        <p:xfrm>
          <a:off x="262194" y="2416522"/>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48416496"/>
                    </a:ext>
                  </a:extLst>
                </a:gridCol>
                <a:gridCol w="2032000">
                  <a:extLst>
                    <a:ext uri="{9D8B030D-6E8A-4147-A177-3AD203B41FA5}">
                      <a16:colId xmlns:a16="http://schemas.microsoft.com/office/drawing/2014/main" val="2987629598"/>
                    </a:ext>
                  </a:extLst>
                </a:gridCol>
                <a:gridCol w="2032000">
                  <a:extLst>
                    <a:ext uri="{9D8B030D-6E8A-4147-A177-3AD203B41FA5}">
                      <a16:colId xmlns:a16="http://schemas.microsoft.com/office/drawing/2014/main" val="1997874771"/>
                    </a:ext>
                  </a:extLst>
                </a:gridCol>
                <a:gridCol w="2032000">
                  <a:extLst>
                    <a:ext uri="{9D8B030D-6E8A-4147-A177-3AD203B41FA5}">
                      <a16:colId xmlns:a16="http://schemas.microsoft.com/office/drawing/2014/main" val="2937776297"/>
                    </a:ext>
                  </a:extLst>
                </a:gridCol>
              </a:tblGrid>
              <a:tr h="370840">
                <a:tc>
                  <a:txBody>
                    <a:bodyPr/>
                    <a:lstStyle/>
                    <a:p>
                      <a:r>
                        <a:rPr lang="en-US" dirty="0"/>
                        <a:t>Date </a:t>
                      </a:r>
                    </a:p>
                  </a:txBody>
                  <a:tcPr/>
                </a:tc>
                <a:tc>
                  <a:txBody>
                    <a:bodyPr/>
                    <a:lstStyle/>
                    <a:p>
                      <a:r>
                        <a:rPr lang="en-US" dirty="0"/>
                        <a:t>Account </a:t>
                      </a:r>
                    </a:p>
                  </a:txBody>
                  <a:tcPr/>
                </a:tc>
                <a:tc>
                  <a:txBody>
                    <a:bodyPr/>
                    <a:lstStyle/>
                    <a:p>
                      <a:r>
                        <a:rPr lang="en-US" dirty="0"/>
                        <a:t>Debit </a:t>
                      </a:r>
                    </a:p>
                  </a:txBody>
                  <a:tcPr/>
                </a:tc>
                <a:tc>
                  <a:txBody>
                    <a:bodyPr/>
                    <a:lstStyle/>
                    <a:p>
                      <a:r>
                        <a:rPr lang="en-US" dirty="0"/>
                        <a:t>Credit</a:t>
                      </a:r>
                    </a:p>
                  </a:txBody>
                  <a:tcPr/>
                </a:tc>
                <a:extLst>
                  <a:ext uri="{0D108BD9-81ED-4DB2-BD59-A6C34878D82A}">
                    <a16:rowId xmlns:a16="http://schemas.microsoft.com/office/drawing/2014/main" val="2583822052"/>
                  </a:ext>
                </a:extLst>
              </a:tr>
              <a:tr h="370840">
                <a:tc>
                  <a:txBody>
                    <a:bodyPr/>
                    <a:lstStyle/>
                    <a:p>
                      <a:r>
                        <a:rPr lang="en-US" dirty="0"/>
                        <a:t>23 June  2022</a:t>
                      </a:r>
                    </a:p>
                  </a:txBody>
                  <a:tcPr/>
                </a:tc>
                <a:tc>
                  <a:txBody>
                    <a:bodyPr/>
                    <a:lstStyle/>
                    <a:p>
                      <a:r>
                        <a:rPr lang="en-US" dirty="0"/>
                        <a:t>Rent expense </a:t>
                      </a:r>
                    </a:p>
                  </a:txBody>
                  <a:tcPr/>
                </a:tc>
                <a:tc>
                  <a:txBody>
                    <a:bodyPr/>
                    <a:lstStyle/>
                    <a:p>
                      <a:r>
                        <a:rPr lang="en-US" dirty="0"/>
                        <a:t>1500</a:t>
                      </a:r>
                    </a:p>
                  </a:txBody>
                  <a:tcPr/>
                </a:tc>
                <a:tc>
                  <a:txBody>
                    <a:bodyPr/>
                    <a:lstStyle/>
                    <a:p>
                      <a:endParaRPr lang="en-US" dirty="0"/>
                    </a:p>
                  </a:txBody>
                  <a:tcPr/>
                </a:tc>
                <a:extLst>
                  <a:ext uri="{0D108BD9-81ED-4DB2-BD59-A6C34878D82A}">
                    <a16:rowId xmlns:a16="http://schemas.microsoft.com/office/drawing/2014/main" val="561095246"/>
                  </a:ext>
                </a:extLst>
              </a:tr>
              <a:tr h="370840">
                <a:tc>
                  <a:txBody>
                    <a:bodyPr/>
                    <a:lstStyle/>
                    <a:p>
                      <a:endParaRPr lang="en-US"/>
                    </a:p>
                  </a:txBody>
                  <a:tcPr/>
                </a:tc>
                <a:tc>
                  <a:txBody>
                    <a:bodyPr/>
                    <a:lstStyle/>
                    <a:p>
                      <a:r>
                        <a:rPr lang="en-US" dirty="0"/>
                        <a:t>Cash</a:t>
                      </a:r>
                    </a:p>
                  </a:txBody>
                  <a:tcPr/>
                </a:tc>
                <a:tc>
                  <a:txBody>
                    <a:bodyPr/>
                    <a:lstStyle/>
                    <a:p>
                      <a:endParaRPr lang="en-US" dirty="0"/>
                    </a:p>
                  </a:txBody>
                  <a:tcPr/>
                </a:tc>
                <a:tc>
                  <a:txBody>
                    <a:bodyPr/>
                    <a:lstStyle/>
                    <a:p>
                      <a:r>
                        <a:rPr lang="en-US" dirty="0"/>
                        <a:t>1500</a:t>
                      </a:r>
                    </a:p>
                  </a:txBody>
                  <a:tcPr/>
                </a:tc>
                <a:extLst>
                  <a:ext uri="{0D108BD9-81ED-4DB2-BD59-A6C34878D82A}">
                    <a16:rowId xmlns:a16="http://schemas.microsoft.com/office/drawing/2014/main" val="2214749207"/>
                  </a:ext>
                </a:extLst>
              </a:tr>
            </a:tbl>
          </a:graphicData>
        </a:graphic>
      </p:graphicFrame>
      <p:sp>
        <p:nvSpPr>
          <p:cNvPr id="7" name="TextBox 6">
            <a:extLst>
              <a:ext uri="{FF2B5EF4-FFF2-40B4-BE49-F238E27FC236}">
                <a16:creationId xmlns:a16="http://schemas.microsoft.com/office/drawing/2014/main" id="{44BDEE1E-6397-BD82-A6A5-6EE4A622C7DA}"/>
              </a:ext>
            </a:extLst>
          </p:cNvPr>
          <p:cNvSpPr txBox="1"/>
          <p:nvPr/>
        </p:nvSpPr>
        <p:spPr>
          <a:xfrm>
            <a:off x="262194" y="3715970"/>
            <a:ext cx="6194322" cy="369332"/>
          </a:xfrm>
          <a:prstGeom prst="rect">
            <a:avLst/>
          </a:prstGeom>
          <a:noFill/>
        </p:spPr>
        <p:txBody>
          <a:bodyPr wrap="square">
            <a:spAutoFit/>
          </a:bodyPr>
          <a:lstStyle/>
          <a:p>
            <a:r>
              <a:rPr lang="en-US" b="1" dirty="0"/>
              <a:t>How to post journal entries to the general ledger</a:t>
            </a:r>
          </a:p>
        </p:txBody>
      </p:sp>
      <p:sp>
        <p:nvSpPr>
          <p:cNvPr id="9" name="TextBox 8">
            <a:extLst>
              <a:ext uri="{FF2B5EF4-FFF2-40B4-BE49-F238E27FC236}">
                <a16:creationId xmlns:a16="http://schemas.microsoft.com/office/drawing/2014/main" id="{6D8A5AF8-57ED-C157-34D9-8C37DC33D2B9}"/>
              </a:ext>
            </a:extLst>
          </p:cNvPr>
          <p:cNvSpPr txBox="1"/>
          <p:nvPr/>
        </p:nvSpPr>
        <p:spPr>
          <a:xfrm>
            <a:off x="262194" y="4085302"/>
            <a:ext cx="11929804" cy="1200329"/>
          </a:xfrm>
          <a:prstGeom prst="rect">
            <a:avLst/>
          </a:prstGeom>
          <a:noFill/>
        </p:spPr>
        <p:txBody>
          <a:bodyPr wrap="square">
            <a:spAutoFit/>
          </a:bodyPr>
          <a:lstStyle/>
          <a:p>
            <a:r>
              <a:rPr lang="en-US" dirty="0"/>
              <a:t>After you record transactions in your journal, it’s time to transfer them to your general ledger. To keep your books accurate, post every transaction from your journal to your general ledger.</a:t>
            </a:r>
          </a:p>
          <a:p>
            <a:r>
              <a:rPr lang="en-US" dirty="0"/>
              <a:t>Use your ledger to classify and organize transactions. When posting entries to the ledger, move each journal entry into an individual account</a:t>
            </a:r>
          </a:p>
        </p:txBody>
      </p:sp>
      <p:sp>
        <p:nvSpPr>
          <p:cNvPr id="11" name="TextBox 10">
            <a:extLst>
              <a:ext uri="{FF2B5EF4-FFF2-40B4-BE49-F238E27FC236}">
                <a16:creationId xmlns:a16="http://schemas.microsoft.com/office/drawing/2014/main" id="{2C6880FE-D8A1-84BB-C2CD-2EA4FDA108A5}"/>
              </a:ext>
            </a:extLst>
          </p:cNvPr>
          <p:cNvSpPr txBox="1"/>
          <p:nvPr/>
        </p:nvSpPr>
        <p:spPr>
          <a:xfrm>
            <a:off x="262194" y="5167132"/>
            <a:ext cx="11929804" cy="1477328"/>
          </a:xfrm>
          <a:prstGeom prst="rect">
            <a:avLst/>
          </a:prstGeom>
          <a:noFill/>
        </p:spPr>
        <p:txBody>
          <a:bodyPr wrap="square">
            <a:spAutoFit/>
          </a:bodyPr>
          <a:lstStyle/>
          <a:p>
            <a:r>
              <a:rPr lang="en-US" dirty="0"/>
              <a:t>When posting journal entries to your general ledger, do not change any information. For example, if you debit an account in a journal entry, debit the same account in your ledger.</a:t>
            </a:r>
          </a:p>
          <a:p>
            <a:r>
              <a:rPr lang="en-US" dirty="0"/>
              <a:t>Keep in mind that your general ledger lists all the transactions in a single account. This allows you to know the balance of each account. But to find the balance, you need to do some math. After posting entries to the ledger, calculate the following balances:</a:t>
            </a:r>
          </a:p>
        </p:txBody>
      </p:sp>
    </p:spTree>
    <p:extLst>
      <p:ext uri="{BB962C8B-B14F-4D97-AF65-F5344CB8AC3E}">
        <p14:creationId xmlns:p14="http://schemas.microsoft.com/office/powerpoint/2010/main" val="3569156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DE5B-6EBD-39C7-8229-D48B4CA83BC0}"/>
              </a:ext>
            </a:extLst>
          </p:cNvPr>
          <p:cNvSpPr>
            <a:spLocks noGrp="1"/>
          </p:cNvSpPr>
          <p:nvPr>
            <p:ph type="title"/>
          </p:nvPr>
        </p:nvSpPr>
        <p:spPr>
          <a:xfrm>
            <a:off x="0" y="1"/>
            <a:ext cx="12192000" cy="1150374"/>
          </a:xfrm>
        </p:spPr>
        <p:txBody>
          <a:bodyPr/>
          <a:lstStyle/>
          <a:p>
            <a:endParaRPr lang="en-US" dirty="0"/>
          </a:p>
        </p:txBody>
      </p:sp>
      <p:sp>
        <p:nvSpPr>
          <p:cNvPr id="3" name="Content Placeholder 2">
            <a:extLst>
              <a:ext uri="{FF2B5EF4-FFF2-40B4-BE49-F238E27FC236}">
                <a16:creationId xmlns:a16="http://schemas.microsoft.com/office/drawing/2014/main" id="{1B9B154B-051F-338F-810E-33E4F664D1A0}"/>
              </a:ext>
            </a:extLst>
          </p:cNvPr>
          <p:cNvSpPr>
            <a:spLocks noGrp="1"/>
          </p:cNvSpPr>
          <p:nvPr>
            <p:ph idx="1"/>
          </p:nvPr>
        </p:nvSpPr>
        <p:spPr>
          <a:xfrm>
            <a:off x="0" y="1150375"/>
            <a:ext cx="12049432" cy="5707624"/>
          </a:xfrm>
        </p:spPr>
        <p:txBody>
          <a:bodyPr/>
          <a:lstStyle/>
          <a:p>
            <a:pPr>
              <a:buFont typeface="Arial" panose="020B0604020202020204" pitchFamily="34" charset="0"/>
              <a:buChar char="•"/>
            </a:pPr>
            <a:r>
              <a:rPr lang="en-US" dirty="0"/>
              <a:t>Asset and expense accounts: Subtract total credits from total debits</a:t>
            </a:r>
          </a:p>
          <a:p>
            <a:pPr>
              <a:buFont typeface="Arial" panose="020B0604020202020204" pitchFamily="34" charset="0"/>
              <a:buChar char="•"/>
            </a:pPr>
            <a:r>
              <a:rPr lang="en-US" dirty="0"/>
              <a:t>Liabilities, equity, and revenue accounts: Subtract total debits from total credits</a:t>
            </a:r>
          </a:p>
          <a:p>
            <a:r>
              <a:rPr lang="en-US" dirty="0"/>
              <a:t>At the end of each period (e.g., month), transfer journal entries into your ledger.</a:t>
            </a:r>
          </a:p>
          <a:p>
            <a:r>
              <a:rPr lang="en-US" dirty="0"/>
              <a:t>Ledger entries are separated into different accounts. The accounts, called T-accounts, organize your debits and credits for each account. There is a T-account for each category in your accounting journal.</a:t>
            </a:r>
          </a:p>
          <a:p>
            <a:r>
              <a:rPr lang="en-US" dirty="0"/>
              <a:t>Here’s an example of what your general ledger account may look like after posting journal entries:</a:t>
            </a:r>
          </a:p>
          <a:p>
            <a:pPr>
              <a:buFont typeface="Arial" panose="020B0604020202020204" pitchFamily="34" charset="0"/>
              <a:buChar char="•"/>
            </a:pPr>
            <a:endParaRPr lang="en-US" dirty="0"/>
          </a:p>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December 3, 2021, Accounting Software Co. spends $5,000 of cash to purchase computer equipment for use in the business</a:t>
            </a:r>
          </a:p>
          <a:p>
            <a:r>
              <a:rPr lang="en-US" dirty="0">
                <a:solidFill>
                  <a:prstClr val="black"/>
                </a:solidFill>
                <a:latin typeface="Calibri" panose="020F0502020204030204"/>
              </a:rPr>
              <a:t> </a:t>
            </a:r>
            <a:r>
              <a:rPr lang="en-US" b="0" i="0" dirty="0">
                <a:solidFill>
                  <a:srgbClr val="333333"/>
                </a:solidFill>
                <a:effectLst/>
                <a:latin typeface="Helvetica" panose="020B0604020202020204" pitchFamily="34" charset="0"/>
              </a:rPr>
              <a:t>On December 5, 2022, Accounting Software Co. pays $600 for ads that were run in recent days. The effect of this advertising transaction on the accounting equation is</a:t>
            </a:r>
            <a:endParaRPr lang="en-US" dirty="0">
              <a:solidFill>
                <a:prstClr val="black"/>
              </a:solidFill>
              <a:latin typeface="Calibri" panose="020F0502020204030204"/>
            </a:endParaRPr>
          </a:p>
          <a:p>
            <a:endParaRPr lang="en-US" dirty="0"/>
          </a:p>
        </p:txBody>
      </p:sp>
      <p:pic>
        <p:nvPicPr>
          <p:cNvPr id="4" name="Picture 3">
            <a:extLst>
              <a:ext uri="{FF2B5EF4-FFF2-40B4-BE49-F238E27FC236}">
                <a16:creationId xmlns:a16="http://schemas.microsoft.com/office/drawing/2014/main" id="{D3F29E8B-B976-9245-D81A-492F270BC09C}"/>
              </a:ext>
            </a:extLst>
          </p:cNvPr>
          <p:cNvPicPr>
            <a:picLocks noChangeAspect="1"/>
          </p:cNvPicPr>
          <p:nvPr/>
        </p:nvPicPr>
        <p:blipFill>
          <a:blip r:embed="rId2"/>
          <a:stretch>
            <a:fillRect/>
          </a:stretch>
        </p:blipFill>
        <p:spPr>
          <a:xfrm>
            <a:off x="353961" y="5301949"/>
            <a:ext cx="3788229" cy="1157844"/>
          </a:xfrm>
          <a:prstGeom prst="rect">
            <a:avLst/>
          </a:prstGeom>
        </p:spPr>
      </p:pic>
      <p:pic>
        <p:nvPicPr>
          <p:cNvPr id="5" name="Picture 4">
            <a:extLst>
              <a:ext uri="{FF2B5EF4-FFF2-40B4-BE49-F238E27FC236}">
                <a16:creationId xmlns:a16="http://schemas.microsoft.com/office/drawing/2014/main" id="{CCFFAB64-D870-4959-E9A2-0088D2744D29}"/>
              </a:ext>
            </a:extLst>
          </p:cNvPr>
          <p:cNvPicPr>
            <a:picLocks noChangeAspect="1"/>
          </p:cNvPicPr>
          <p:nvPr/>
        </p:nvPicPr>
        <p:blipFill>
          <a:blip r:embed="rId3"/>
          <a:stretch>
            <a:fillRect/>
          </a:stretch>
        </p:blipFill>
        <p:spPr>
          <a:xfrm>
            <a:off x="6990370" y="5064873"/>
            <a:ext cx="4336455" cy="1285504"/>
          </a:xfrm>
          <a:prstGeom prst="rect">
            <a:avLst/>
          </a:prstGeom>
        </p:spPr>
      </p:pic>
    </p:spTree>
    <p:extLst>
      <p:ext uri="{BB962C8B-B14F-4D97-AF65-F5344CB8AC3E}">
        <p14:creationId xmlns:p14="http://schemas.microsoft.com/office/powerpoint/2010/main" val="3264262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F75C-2030-C502-7506-037CC677AE02}"/>
              </a:ext>
            </a:extLst>
          </p:cNvPr>
          <p:cNvSpPr>
            <a:spLocks noGrp="1"/>
          </p:cNvSpPr>
          <p:nvPr>
            <p:ph type="title"/>
          </p:nvPr>
        </p:nvSpPr>
        <p:spPr>
          <a:xfrm>
            <a:off x="0" y="1"/>
            <a:ext cx="12192000" cy="914399"/>
          </a:xfrm>
        </p:spPr>
        <p:txBody>
          <a:bodyPr>
            <a:normAutofit fontScale="90000"/>
          </a:bodyPr>
          <a:lstStyle/>
          <a:p>
            <a:r>
              <a:rPr lang="en-US" b="0" i="0" dirty="0">
                <a:solidFill>
                  <a:srgbClr val="333333"/>
                </a:solidFill>
                <a:effectLst/>
                <a:latin typeface="open sans" panose="020B0606030504020204" pitchFamily="34" charset="0"/>
              </a:rPr>
              <a:t>How to post journal entries to the general ledger: Example</a:t>
            </a:r>
            <a:br>
              <a:rPr lang="en-US" b="0" i="0" dirty="0">
                <a:solidFill>
                  <a:srgbClr val="333333"/>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277FA1D8-2AAB-4C82-3714-132379CA6BF1}"/>
              </a:ext>
            </a:extLst>
          </p:cNvPr>
          <p:cNvSpPr>
            <a:spLocks noGrp="1"/>
          </p:cNvSpPr>
          <p:nvPr>
            <p:ph idx="1"/>
          </p:nvPr>
        </p:nvSpPr>
        <p:spPr>
          <a:xfrm>
            <a:off x="0" y="771897"/>
            <a:ext cx="12385964" cy="6086102"/>
          </a:xfrm>
        </p:spPr>
        <p:txBody>
          <a:bodyPr/>
          <a:lstStyle/>
          <a:p>
            <a:pPr algn="l"/>
            <a:r>
              <a:rPr lang="en-US" b="0" i="0" dirty="0">
                <a:solidFill>
                  <a:srgbClr val="333333"/>
                </a:solidFill>
                <a:effectLst/>
                <a:latin typeface="open sans" panose="020B0606030504020204" pitchFamily="34" charset="0"/>
              </a:rPr>
              <a:t>To keep your records accurate, you should post to the general ledger as you make transactions. At the end of each period (e.g., month), transfer journal entries into your ledger.</a:t>
            </a:r>
          </a:p>
          <a:p>
            <a:pPr algn="l"/>
            <a:r>
              <a:rPr lang="en-US" b="0" i="0" dirty="0">
                <a:solidFill>
                  <a:srgbClr val="333333"/>
                </a:solidFill>
                <a:effectLst/>
                <a:latin typeface="open sans" panose="020B0606030504020204" pitchFamily="34" charset="0"/>
              </a:rPr>
              <a:t>Ledger entries are separated into different accounts. The accounts, called T-accounts, organize your debits and credits for each account. There is a T-account for each category in your accounting journal.</a:t>
            </a:r>
          </a:p>
          <a:p>
            <a:r>
              <a:rPr lang="en-US" dirty="0"/>
              <a:t>                                        Cash Account                                       </a:t>
            </a:r>
          </a:p>
          <a:p>
            <a:endParaRPr lang="en-US" dirty="0"/>
          </a:p>
          <a:p>
            <a:endParaRPr lang="en-US" dirty="0"/>
          </a:p>
        </p:txBody>
      </p:sp>
      <p:graphicFrame>
        <p:nvGraphicFramePr>
          <p:cNvPr id="4" name="Table 4">
            <a:extLst>
              <a:ext uri="{FF2B5EF4-FFF2-40B4-BE49-F238E27FC236}">
                <a16:creationId xmlns:a16="http://schemas.microsoft.com/office/drawing/2014/main" id="{7BCAB970-A9BF-28B5-91D3-466EF66A674B}"/>
              </a:ext>
            </a:extLst>
          </p:cNvPr>
          <p:cNvGraphicFramePr>
            <a:graphicFrameLocks noGrp="1"/>
          </p:cNvGraphicFramePr>
          <p:nvPr>
            <p:extLst>
              <p:ext uri="{D42A27DB-BD31-4B8C-83A1-F6EECF244321}">
                <p14:modId xmlns:p14="http://schemas.microsoft.com/office/powerpoint/2010/main" val="3405188718"/>
              </p:ext>
            </p:extLst>
          </p:nvPr>
        </p:nvGraphicFramePr>
        <p:xfrm>
          <a:off x="997528" y="2450342"/>
          <a:ext cx="7927439" cy="3235960"/>
        </p:xfrm>
        <a:graphic>
          <a:graphicData uri="http://schemas.openxmlformats.org/drawingml/2006/table">
            <a:tbl>
              <a:tblPr firstRow="1" bandRow="1">
                <a:tableStyleId>{5C22544A-7EE6-4342-B048-85BDC9FD1C3A}</a:tableStyleId>
              </a:tblPr>
              <a:tblGrid>
                <a:gridCol w="1831439">
                  <a:extLst>
                    <a:ext uri="{9D8B030D-6E8A-4147-A177-3AD203B41FA5}">
                      <a16:colId xmlns:a16="http://schemas.microsoft.com/office/drawing/2014/main" val="1058590763"/>
                    </a:ext>
                  </a:extLst>
                </a:gridCol>
                <a:gridCol w="2032000">
                  <a:extLst>
                    <a:ext uri="{9D8B030D-6E8A-4147-A177-3AD203B41FA5}">
                      <a16:colId xmlns:a16="http://schemas.microsoft.com/office/drawing/2014/main" val="567614269"/>
                    </a:ext>
                  </a:extLst>
                </a:gridCol>
                <a:gridCol w="2032000">
                  <a:extLst>
                    <a:ext uri="{9D8B030D-6E8A-4147-A177-3AD203B41FA5}">
                      <a16:colId xmlns:a16="http://schemas.microsoft.com/office/drawing/2014/main" val="1707907050"/>
                    </a:ext>
                  </a:extLst>
                </a:gridCol>
                <a:gridCol w="2032000">
                  <a:extLst>
                    <a:ext uri="{9D8B030D-6E8A-4147-A177-3AD203B41FA5}">
                      <a16:colId xmlns:a16="http://schemas.microsoft.com/office/drawing/2014/main" val="3356647125"/>
                    </a:ext>
                  </a:extLst>
                </a:gridCol>
              </a:tblGrid>
              <a:tr h="370840">
                <a:tc>
                  <a:txBody>
                    <a:bodyPr/>
                    <a:lstStyle/>
                    <a:p>
                      <a:r>
                        <a:rPr lang="en-US" dirty="0"/>
                        <a:t>Date </a:t>
                      </a:r>
                    </a:p>
                  </a:txBody>
                  <a:tcPr/>
                </a:tc>
                <a:tc>
                  <a:txBody>
                    <a:bodyPr/>
                    <a:lstStyle/>
                    <a:p>
                      <a:r>
                        <a:rPr lang="en-US" dirty="0"/>
                        <a:t>Description </a:t>
                      </a:r>
                    </a:p>
                  </a:txBody>
                  <a:tcPr/>
                </a:tc>
                <a:tc>
                  <a:txBody>
                    <a:bodyPr/>
                    <a:lstStyle/>
                    <a:p>
                      <a:r>
                        <a:rPr lang="en-US" dirty="0"/>
                        <a:t>Debit </a:t>
                      </a:r>
                    </a:p>
                  </a:txBody>
                  <a:tcPr/>
                </a:tc>
                <a:tc>
                  <a:txBody>
                    <a:bodyPr/>
                    <a:lstStyle/>
                    <a:p>
                      <a:r>
                        <a:rPr lang="en-US" dirty="0"/>
                        <a:t>Credit </a:t>
                      </a:r>
                    </a:p>
                  </a:txBody>
                  <a:tcPr/>
                </a:tc>
                <a:extLst>
                  <a:ext uri="{0D108BD9-81ED-4DB2-BD59-A6C34878D82A}">
                    <a16:rowId xmlns:a16="http://schemas.microsoft.com/office/drawing/2014/main" val="1618855123"/>
                  </a:ext>
                </a:extLst>
              </a:tr>
              <a:tr h="370840">
                <a:tc>
                  <a:txBody>
                    <a:bodyPr/>
                    <a:lstStyle/>
                    <a:p>
                      <a:r>
                        <a:rPr lang="en-US" dirty="0"/>
                        <a:t>23 June 2022</a:t>
                      </a:r>
                    </a:p>
                  </a:txBody>
                  <a:tcPr/>
                </a:tc>
                <a:tc>
                  <a:txBody>
                    <a:bodyPr/>
                    <a:lstStyle/>
                    <a:p>
                      <a:r>
                        <a:rPr lang="en-US" dirty="0"/>
                        <a:t>Rent expense </a:t>
                      </a:r>
                    </a:p>
                  </a:txBody>
                  <a:tcPr/>
                </a:tc>
                <a:tc>
                  <a:txBody>
                    <a:bodyPr/>
                    <a:lstStyle/>
                    <a:p>
                      <a:endParaRPr lang="en-US" dirty="0"/>
                    </a:p>
                  </a:txBody>
                  <a:tcPr/>
                </a:tc>
                <a:tc>
                  <a:txBody>
                    <a:bodyPr/>
                    <a:lstStyle/>
                    <a:p>
                      <a:r>
                        <a:rPr lang="en-US" dirty="0"/>
                        <a:t>1500</a:t>
                      </a:r>
                    </a:p>
                  </a:txBody>
                  <a:tcPr/>
                </a:tc>
                <a:extLst>
                  <a:ext uri="{0D108BD9-81ED-4DB2-BD59-A6C34878D82A}">
                    <a16:rowId xmlns:a16="http://schemas.microsoft.com/office/drawing/2014/main" val="269751151"/>
                  </a:ext>
                </a:extLst>
              </a:tr>
              <a:tr h="370840">
                <a:tc>
                  <a:txBody>
                    <a:bodyPr/>
                    <a:lstStyle/>
                    <a:p>
                      <a:r>
                        <a:rPr lang="en-US" dirty="0"/>
                        <a:t>Dec 3,2022</a:t>
                      </a:r>
                    </a:p>
                  </a:txBody>
                  <a:tcPr/>
                </a:tc>
                <a:tc>
                  <a:txBody>
                    <a:bodyPr/>
                    <a:lstStyle/>
                    <a:p>
                      <a:r>
                        <a:rPr lang="en-US" dirty="0"/>
                        <a:t>Equipment </a:t>
                      </a:r>
                    </a:p>
                  </a:txBody>
                  <a:tcPr/>
                </a:tc>
                <a:tc>
                  <a:txBody>
                    <a:bodyPr/>
                    <a:lstStyle/>
                    <a:p>
                      <a:endParaRPr lang="en-US" dirty="0"/>
                    </a:p>
                  </a:txBody>
                  <a:tcPr/>
                </a:tc>
                <a:tc>
                  <a:txBody>
                    <a:bodyPr/>
                    <a:lstStyle/>
                    <a:p>
                      <a:r>
                        <a:rPr lang="en-US" dirty="0"/>
                        <a:t>5000</a:t>
                      </a:r>
                    </a:p>
                  </a:txBody>
                  <a:tcPr/>
                </a:tc>
                <a:extLst>
                  <a:ext uri="{0D108BD9-81ED-4DB2-BD59-A6C34878D82A}">
                    <a16:rowId xmlns:a16="http://schemas.microsoft.com/office/drawing/2014/main" val="3270513683"/>
                  </a:ext>
                </a:extLst>
              </a:tr>
              <a:tr h="370840">
                <a:tc>
                  <a:txBody>
                    <a:bodyPr/>
                    <a:lstStyle/>
                    <a:p>
                      <a:r>
                        <a:rPr lang="en-US" dirty="0"/>
                        <a:t>Dec 5, 2022</a:t>
                      </a:r>
                    </a:p>
                  </a:txBody>
                  <a:tcPr/>
                </a:tc>
                <a:tc>
                  <a:txBody>
                    <a:bodyPr/>
                    <a:lstStyle/>
                    <a:p>
                      <a:r>
                        <a:rPr lang="en-US" dirty="0"/>
                        <a:t>Advertising expense </a:t>
                      </a:r>
                    </a:p>
                  </a:txBody>
                  <a:tcPr/>
                </a:tc>
                <a:tc>
                  <a:txBody>
                    <a:bodyPr/>
                    <a:lstStyle/>
                    <a:p>
                      <a:endParaRPr lang="en-US"/>
                    </a:p>
                  </a:txBody>
                  <a:tcPr/>
                </a:tc>
                <a:tc>
                  <a:txBody>
                    <a:bodyPr/>
                    <a:lstStyle/>
                    <a:p>
                      <a:r>
                        <a:rPr lang="en-US" dirty="0"/>
                        <a:t>600</a:t>
                      </a:r>
                    </a:p>
                  </a:txBody>
                  <a:tcPr/>
                </a:tc>
                <a:extLst>
                  <a:ext uri="{0D108BD9-81ED-4DB2-BD59-A6C34878D82A}">
                    <a16:rowId xmlns:a16="http://schemas.microsoft.com/office/drawing/2014/main" val="534934764"/>
                  </a:ext>
                </a:extLst>
              </a:tr>
              <a:tr h="370840">
                <a:tc>
                  <a:txBody>
                    <a:bodyPr/>
                    <a:lstStyle/>
                    <a:p>
                      <a:r>
                        <a:rPr lang="en-US" dirty="0"/>
                        <a:t>Subtotal </a:t>
                      </a:r>
                    </a:p>
                  </a:txBody>
                  <a:tcPr/>
                </a:tc>
                <a:tc>
                  <a:txBody>
                    <a:bodyPr/>
                    <a:lstStyle/>
                    <a:p>
                      <a:endParaRPr lang="en-US" dirty="0"/>
                    </a:p>
                  </a:txBody>
                  <a:tcPr/>
                </a:tc>
                <a:tc>
                  <a:txBody>
                    <a:bodyPr/>
                    <a:lstStyle/>
                    <a:p>
                      <a:r>
                        <a:rPr lang="en-US" dirty="0"/>
                        <a:t>0</a:t>
                      </a:r>
                    </a:p>
                  </a:txBody>
                  <a:tcPr/>
                </a:tc>
                <a:tc>
                  <a:txBody>
                    <a:bodyPr/>
                    <a:lstStyle/>
                    <a:p>
                      <a:r>
                        <a:rPr lang="en-US" dirty="0"/>
                        <a:t>7100</a:t>
                      </a:r>
                    </a:p>
                  </a:txBody>
                  <a:tcPr/>
                </a:tc>
                <a:extLst>
                  <a:ext uri="{0D108BD9-81ED-4DB2-BD59-A6C34878D82A}">
                    <a16:rowId xmlns:a16="http://schemas.microsoft.com/office/drawing/2014/main" val="2592575915"/>
                  </a:ext>
                </a:extLst>
              </a:tr>
              <a:tr h="370840">
                <a:tc>
                  <a:txBody>
                    <a:bodyPr/>
                    <a:lstStyle/>
                    <a:p>
                      <a:r>
                        <a:rPr lang="en-US" dirty="0"/>
                        <a:t>Total </a:t>
                      </a:r>
                    </a:p>
                  </a:txBody>
                  <a:tcPr/>
                </a:tc>
                <a:tc>
                  <a:txBody>
                    <a:bodyPr/>
                    <a:lstStyle/>
                    <a:p>
                      <a:endParaRPr lang="en-US"/>
                    </a:p>
                  </a:txBody>
                  <a:tcPr/>
                </a:tc>
                <a:tc>
                  <a:txBody>
                    <a:bodyPr/>
                    <a:lstStyle/>
                    <a:p>
                      <a:endParaRPr lang="en-US"/>
                    </a:p>
                  </a:txBody>
                  <a:tcPr/>
                </a:tc>
                <a:tc>
                  <a:txBody>
                    <a:bodyPr/>
                    <a:lstStyle/>
                    <a:p>
                      <a:r>
                        <a:rPr lang="en-US" dirty="0"/>
                        <a:t>7100</a:t>
                      </a:r>
                    </a:p>
                  </a:txBody>
                  <a:tcPr/>
                </a:tc>
                <a:extLst>
                  <a:ext uri="{0D108BD9-81ED-4DB2-BD59-A6C34878D82A}">
                    <a16:rowId xmlns:a16="http://schemas.microsoft.com/office/drawing/2014/main" val="352932196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53745406"/>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6061455"/>
                  </a:ext>
                </a:extLst>
              </a:tr>
            </a:tbl>
          </a:graphicData>
        </a:graphic>
      </p:graphicFrame>
      <p:sp>
        <p:nvSpPr>
          <p:cNvPr id="6" name="TextBox 5">
            <a:extLst>
              <a:ext uri="{FF2B5EF4-FFF2-40B4-BE49-F238E27FC236}">
                <a16:creationId xmlns:a16="http://schemas.microsoft.com/office/drawing/2014/main" id="{D4D92C7C-B3E3-89C8-1730-346B248DC915}"/>
              </a:ext>
            </a:extLst>
          </p:cNvPr>
          <p:cNvSpPr txBox="1"/>
          <p:nvPr/>
        </p:nvSpPr>
        <p:spPr>
          <a:xfrm>
            <a:off x="130628" y="5836262"/>
            <a:ext cx="12061371" cy="646331"/>
          </a:xfrm>
          <a:prstGeom prst="rect">
            <a:avLst/>
          </a:prstGeom>
          <a:noFill/>
        </p:spPr>
        <p:txBody>
          <a:bodyPr wrap="square">
            <a:spAutoFit/>
          </a:bodyPr>
          <a:lstStyle/>
          <a:p>
            <a:r>
              <a:rPr lang="en-US" b="0" i="0" dirty="0">
                <a:solidFill>
                  <a:srgbClr val="333333"/>
                </a:solidFill>
                <a:effectLst/>
                <a:latin typeface="open sans" panose="020B0606030504020204" pitchFamily="34" charset="0"/>
              </a:rPr>
              <a:t>The Subtotal row gives you details about the subtotals for your debits and credits. Because this is a Checking (asset) account, deduct the credits from your debits to get the account’s total balance.</a:t>
            </a:r>
            <a:endParaRPr lang="en-US" dirty="0"/>
          </a:p>
        </p:txBody>
      </p:sp>
    </p:spTree>
    <p:extLst>
      <p:ext uri="{BB962C8B-B14F-4D97-AF65-F5344CB8AC3E}">
        <p14:creationId xmlns:p14="http://schemas.microsoft.com/office/powerpoint/2010/main" val="2469582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7E04-532A-7A1C-3381-881857FC16B7}"/>
              </a:ext>
            </a:extLst>
          </p:cNvPr>
          <p:cNvSpPr>
            <a:spLocks noGrp="1"/>
          </p:cNvSpPr>
          <p:nvPr>
            <p:ph type="title"/>
          </p:nvPr>
        </p:nvSpPr>
        <p:spPr>
          <a:xfrm>
            <a:off x="-1" y="0"/>
            <a:ext cx="11899075" cy="1045029"/>
          </a:xfrm>
        </p:spPr>
        <p:txBody>
          <a:bodyPr>
            <a:normAutofit fontScale="90000"/>
          </a:bodyPr>
          <a:lstStyle/>
          <a:p>
            <a:r>
              <a:rPr lang="en-US" b="0" i="0" dirty="0">
                <a:solidFill>
                  <a:srgbClr val="333333"/>
                </a:solidFill>
                <a:effectLst/>
                <a:latin typeface="open sans" panose="020B0606030504020204" pitchFamily="34" charset="0"/>
              </a:rPr>
              <a:t>Why are ledger entries important?</a:t>
            </a:r>
            <a:br>
              <a:rPr lang="en-US" b="0" i="0" dirty="0">
                <a:solidFill>
                  <a:srgbClr val="333333"/>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BC09906B-5779-ABE9-9E4F-49642580E000}"/>
              </a:ext>
            </a:extLst>
          </p:cNvPr>
          <p:cNvSpPr>
            <a:spLocks noGrp="1"/>
          </p:cNvSpPr>
          <p:nvPr>
            <p:ph idx="1"/>
          </p:nvPr>
        </p:nvSpPr>
        <p:spPr>
          <a:xfrm>
            <a:off x="0" y="700644"/>
            <a:ext cx="12192000" cy="6157355"/>
          </a:xfrm>
        </p:spPr>
        <p:txBody>
          <a:bodyPr/>
          <a:lstStyle/>
          <a:p>
            <a:pPr algn="l"/>
            <a:r>
              <a:rPr lang="en-US" dirty="0">
                <a:solidFill>
                  <a:srgbClr val="333333"/>
                </a:solidFill>
                <a:latin typeface="Calibri" panose="020F0502020204030204" pitchFamily="34" charset="0"/>
                <a:cs typeface="Calibri" panose="020F0502020204030204" pitchFamily="34" charset="0"/>
              </a:rPr>
              <a:t>P</a:t>
            </a:r>
            <a:r>
              <a:rPr lang="en-US" b="0" i="0" dirty="0">
                <a:solidFill>
                  <a:srgbClr val="333333"/>
                </a:solidFill>
                <a:effectLst/>
                <a:latin typeface="Calibri" panose="020F0502020204030204" pitchFamily="34" charset="0"/>
                <a:cs typeface="Calibri" panose="020F0502020204030204" pitchFamily="34" charset="0"/>
              </a:rPr>
              <a:t>osting entries to the general ledger helps you catch accounting mistakes in your records. Catching mistakes early on helps you steer clear of bigger problems down the road, like inaccurate financial reports and tax filings. Keeping your ledger up-to-date can help you avoid penalties and ensure that your records give you an accurate picture of your business’s finances</a:t>
            </a:r>
            <a:r>
              <a:rPr lang="en-US" b="0" i="0" dirty="0">
                <a:solidFill>
                  <a:srgbClr val="333333"/>
                </a:solidFill>
                <a:effectLst/>
                <a:latin typeface="open sans" panose="020B0606030504020204" pitchFamily="34" charset="0"/>
              </a:rPr>
              <a:t>.</a:t>
            </a:r>
          </a:p>
          <a:p>
            <a:pPr algn="l"/>
            <a:r>
              <a:rPr lang="en-US" b="0" i="0" dirty="0">
                <a:solidFill>
                  <a:srgbClr val="333333"/>
                </a:solidFill>
                <a:effectLst/>
                <a:latin typeface="open sans" panose="020B0606030504020204" pitchFamily="34" charset="0"/>
              </a:rPr>
              <a:t> Another Example of Balancing off accounts and preparing a trial balance</a:t>
            </a:r>
          </a:p>
          <a:p>
            <a:pPr algn="l"/>
            <a:r>
              <a:rPr lang="en-US" b="0" i="0" dirty="0">
                <a:solidFill>
                  <a:srgbClr val="000000"/>
                </a:solidFill>
                <a:effectLst/>
                <a:latin typeface="arial" panose="020B0604020202020204" pitchFamily="34" charset="0"/>
              </a:rPr>
              <a:t>What is a trial balance?</a:t>
            </a:r>
          </a:p>
          <a:p>
            <a:pPr algn="l"/>
            <a:r>
              <a:rPr lang="en-US" b="0" i="0" dirty="0">
                <a:solidFill>
                  <a:srgbClr val="000000"/>
                </a:solidFill>
                <a:effectLst/>
                <a:latin typeface="arial" panose="020B0604020202020204" pitchFamily="34" charset="0"/>
              </a:rPr>
              <a:t>A trial balance is a list of all the balances in the nominal ledger accounts. It serves as a check to ensure that for every transaction, a debit recorded in one ledger account has been matched with a credit in another. If the double entry has been carried out, the total of the debit balances should always equal the total of the credit balances. Furthermore, a trial balance forms the basis for the preparation of the main financial statements, the balance sheet and the profit and loss account.</a:t>
            </a:r>
          </a:p>
          <a:p>
            <a:pPr algn="l"/>
            <a:r>
              <a:rPr lang="en-US" b="0" i="0" dirty="0">
                <a:solidFill>
                  <a:srgbClr val="000000"/>
                </a:solidFill>
                <a:effectLst/>
                <a:latin typeface="arial" panose="020B0604020202020204" pitchFamily="34" charset="0"/>
              </a:rPr>
              <a:t>How do we prepare a trial balance?</a:t>
            </a:r>
          </a:p>
          <a:p>
            <a:pPr algn="l"/>
            <a:r>
              <a:rPr lang="en-US" b="0" i="0" dirty="0">
                <a:solidFill>
                  <a:srgbClr val="000000"/>
                </a:solidFill>
                <a:effectLst/>
                <a:latin typeface="arial" panose="020B0604020202020204" pitchFamily="34" charset="0"/>
              </a:rPr>
              <a:t>In order to prepare a trial balance, we first need to complete or ‘balance off ’ the ledger accounts. Then we produce the trial balance by listing each closing balance from the ledger accounts as either a debit or a credit balance. Below are the T-accounts in Edgar Edwards’ nominal ledger. We need to work out the balance on each of these accounts in order to compile the trial balance.</a:t>
            </a:r>
          </a:p>
          <a:p>
            <a:br>
              <a:rPr lang="en-US" dirty="0"/>
            </a:br>
            <a:endParaRPr lang="en-US" b="0" i="0"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342165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24CF49-83CF-D614-C5B0-0B3BA83D2EC6}"/>
              </a:ext>
            </a:extLst>
          </p:cNvPr>
          <p:cNvSpPr txBox="1"/>
          <p:nvPr/>
        </p:nvSpPr>
        <p:spPr>
          <a:xfrm>
            <a:off x="0" y="0"/>
            <a:ext cx="12192000" cy="6370975"/>
          </a:xfrm>
          <a:prstGeom prst="rect">
            <a:avLst/>
          </a:prstGeom>
          <a:noFill/>
        </p:spPr>
        <p:txBody>
          <a:bodyPr wrap="square">
            <a:spAutoFit/>
          </a:bodyPr>
          <a:lstStyle/>
          <a:p>
            <a:r>
              <a:rPr lang="en-US" dirty="0"/>
              <a:t>There are many different IFRS standards that you need to pay attention to. Here are a couple of areas where IFRS provides comprehensive rules:</a:t>
            </a:r>
          </a:p>
          <a:p>
            <a:r>
              <a:rPr lang="en-US" sz="2000" b="1" dirty="0"/>
              <a:t>Statement of Financial Position </a:t>
            </a:r>
            <a:r>
              <a:rPr lang="en-US" dirty="0"/>
              <a:t>– More commonly referred to as a balance sheet, IFRS details the different components and how it should be reported.</a:t>
            </a:r>
          </a:p>
          <a:p>
            <a:r>
              <a:rPr lang="en-US" sz="2000" b="1" dirty="0">
                <a:latin typeface="Calibri" panose="020F0502020204030204" pitchFamily="34" charset="0"/>
                <a:cs typeface="Calibri" panose="020F0502020204030204" pitchFamily="34" charset="0"/>
              </a:rPr>
              <a:t>Statement of Comprehensive Income </a:t>
            </a:r>
            <a:r>
              <a:rPr lang="en-US" dirty="0"/>
              <a:t>– This can be presented as a single statement or a profit and loss statement and a statement of other income.</a:t>
            </a:r>
          </a:p>
          <a:p>
            <a:r>
              <a:rPr lang="en-US" sz="2000" b="1" dirty="0">
                <a:latin typeface="Calibri" panose="020F0502020204030204" pitchFamily="34" charset="0"/>
                <a:cs typeface="Calibri" panose="020F0502020204030204" pitchFamily="34" charset="0"/>
              </a:rPr>
              <a:t>Statement of Changes in Equity </a:t>
            </a:r>
            <a:r>
              <a:rPr lang="en-US" dirty="0"/>
              <a:t>– Sometimes referred to as a statement of retained earnings, this should document your business’s change in profits over the course of a given financial period.</a:t>
            </a:r>
          </a:p>
          <a:p>
            <a:r>
              <a:rPr lang="en-US" dirty="0"/>
              <a:t>Statement of Cash Flow – This document should provide a summary of your business’s financial transactions over the given period, separating your cash flow into Financing, Operations, and Investing.</a:t>
            </a:r>
          </a:p>
          <a:p>
            <a:endParaRPr lang="en-US" dirty="0"/>
          </a:p>
          <a:p>
            <a:endParaRPr lang="en-US" dirty="0"/>
          </a:p>
          <a:p>
            <a:r>
              <a:rPr lang="en-US" sz="2000" b="1" dirty="0">
                <a:latin typeface="Calibri" panose="020F0502020204030204" pitchFamily="34" charset="0"/>
                <a:cs typeface="Calibri" panose="020F0502020204030204" pitchFamily="34" charset="0"/>
              </a:rPr>
              <a:t>What is the difference between GAAP and IFRS?</a:t>
            </a:r>
          </a:p>
          <a:p>
            <a:endParaRPr lang="en-US" sz="2000" b="1"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standards that are used to govern the rules of financial reporting can vary across countries. In the United States, these standards are grouped under GAAP (generally accepted accounting principles). However, in over 100 countries across the world, accounting standards are organized within the IFRS framework</a:t>
            </a:r>
            <a:endParaRPr lang="en-US" b="1"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4438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A8F4-A75C-E784-343E-7C36503ED4D6}"/>
              </a:ext>
            </a:extLst>
          </p:cNvPr>
          <p:cNvSpPr>
            <a:spLocks noGrp="1"/>
          </p:cNvSpPr>
          <p:nvPr>
            <p:ph type="title"/>
          </p:nvPr>
        </p:nvSpPr>
        <p:spPr>
          <a:xfrm>
            <a:off x="0" y="0"/>
            <a:ext cx="12192000" cy="815975"/>
          </a:xfrm>
        </p:spPr>
        <p:txBody>
          <a:bodyPr/>
          <a:lstStyle/>
          <a:p>
            <a:endParaRPr lang="en-US" dirty="0"/>
          </a:p>
        </p:txBody>
      </p:sp>
      <p:pic>
        <p:nvPicPr>
          <p:cNvPr id="5" name="Content Placeholder 4">
            <a:extLst>
              <a:ext uri="{FF2B5EF4-FFF2-40B4-BE49-F238E27FC236}">
                <a16:creationId xmlns:a16="http://schemas.microsoft.com/office/drawing/2014/main" id="{8B831B53-7C02-BEFC-5EC7-1E69598716B1}"/>
              </a:ext>
            </a:extLst>
          </p:cNvPr>
          <p:cNvPicPr>
            <a:picLocks noGrp="1" noChangeAspect="1"/>
          </p:cNvPicPr>
          <p:nvPr>
            <p:ph idx="1"/>
          </p:nvPr>
        </p:nvPicPr>
        <p:blipFill>
          <a:blip r:embed="rId2"/>
          <a:stretch>
            <a:fillRect/>
          </a:stretch>
        </p:blipFill>
        <p:spPr>
          <a:xfrm>
            <a:off x="0" y="815975"/>
            <a:ext cx="3615549" cy="4575422"/>
          </a:xfrm>
        </p:spPr>
      </p:pic>
      <p:pic>
        <p:nvPicPr>
          <p:cNvPr id="7" name="Picture 6">
            <a:extLst>
              <a:ext uri="{FF2B5EF4-FFF2-40B4-BE49-F238E27FC236}">
                <a16:creationId xmlns:a16="http://schemas.microsoft.com/office/drawing/2014/main" id="{8114CE18-47FE-3F83-A369-AFAF073E96B9}"/>
              </a:ext>
            </a:extLst>
          </p:cNvPr>
          <p:cNvPicPr>
            <a:picLocks noChangeAspect="1"/>
          </p:cNvPicPr>
          <p:nvPr/>
        </p:nvPicPr>
        <p:blipFill>
          <a:blip r:embed="rId3"/>
          <a:stretch>
            <a:fillRect/>
          </a:stretch>
        </p:blipFill>
        <p:spPr>
          <a:xfrm>
            <a:off x="5077134" y="1021278"/>
            <a:ext cx="5457825" cy="2278578"/>
          </a:xfrm>
          <a:prstGeom prst="rect">
            <a:avLst/>
          </a:prstGeom>
        </p:spPr>
      </p:pic>
    </p:spTree>
    <p:extLst>
      <p:ext uri="{BB962C8B-B14F-4D97-AF65-F5344CB8AC3E}">
        <p14:creationId xmlns:p14="http://schemas.microsoft.com/office/powerpoint/2010/main" val="1397763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2108-AF77-D93D-A7A8-F744B2F5C4DB}"/>
              </a:ext>
            </a:extLst>
          </p:cNvPr>
          <p:cNvSpPr>
            <a:spLocks noGrp="1"/>
          </p:cNvSpPr>
          <p:nvPr>
            <p:ph type="title"/>
          </p:nvPr>
        </p:nvSpPr>
        <p:spPr>
          <a:xfrm>
            <a:off x="0" y="1"/>
            <a:ext cx="12192000" cy="1235034"/>
          </a:xfrm>
        </p:spPr>
        <p:txBody>
          <a:bodyPr>
            <a:normAutofit/>
          </a:bodyPr>
          <a:lstStyle/>
          <a:p>
            <a:r>
              <a:rPr lang="en-US" b="0" i="0" dirty="0">
                <a:solidFill>
                  <a:srgbClr val="000000"/>
                </a:solidFill>
                <a:effectLst/>
                <a:latin typeface="arial" panose="020B0604020202020204" pitchFamily="34" charset="0"/>
              </a:rPr>
              <a:t>What is the procedure for balancing off accounts?</a:t>
            </a:r>
            <a:br>
              <a:rPr lang="en-US" b="0"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5D0A7BCD-C66A-9F8C-D03D-3EE9C1843432}"/>
              </a:ext>
            </a:extLst>
          </p:cNvPr>
          <p:cNvSpPr>
            <a:spLocks noGrp="1"/>
          </p:cNvSpPr>
          <p:nvPr>
            <p:ph idx="1"/>
          </p:nvPr>
        </p:nvSpPr>
        <p:spPr>
          <a:xfrm>
            <a:off x="0" y="688769"/>
            <a:ext cx="12192000" cy="6169231"/>
          </a:xfrm>
        </p:spPr>
        <p:txBody>
          <a:bodyPr>
            <a:normAutofit/>
          </a:bodyPr>
          <a:lstStyle/>
          <a:p>
            <a:pPr algn="l"/>
            <a:r>
              <a:rPr lang="en-US" b="0" i="0" dirty="0">
                <a:solidFill>
                  <a:srgbClr val="000000"/>
                </a:solidFill>
                <a:effectLst/>
                <a:latin typeface="arial" panose="020B0604020202020204" pitchFamily="34" charset="0"/>
              </a:rPr>
              <a:t>What is the procedure for balancing off accounts?</a:t>
            </a:r>
          </a:p>
          <a:p>
            <a:pPr algn="l"/>
            <a:r>
              <a:rPr lang="en-US" b="0" i="0" dirty="0">
                <a:solidFill>
                  <a:srgbClr val="000000"/>
                </a:solidFill>
                <a:effectLst/>
                <a:latin typeface="arial" panose="020B0604020202020204" pitchFamily="34" charset="0"/>
              </a:rPr>
              <a:t>Accounts are straightforward to balance off if they consist of only one type of entry, i.e. only debit entries or only credit entries. In this case, all the account entries are simply added up to get the balance on the account. If, for instance, a bank account has three debit entries of £50 each, then the balance on the account is a debit balance of £150. However, when accounts consist of both debit and credit entries, the following procedure should be used to balance off these accounts:</a:t>
            </a:r>
          </a:p>
          <a:p>
            <a:pPr algn="l">
              <a:buFont typeface="+mj-lt"/>
              <a:buAutoNum type="arabicPeriod"/>
            </a:pPr>
            <a:r>
              <a:rPr lang="en-US" b="0" i="0" dirty="0">
                <a:solidFill>
                  <a:srgbClr val="000000"/>
                </a:solidFill>
                <a:effectLst/>
                <a:latin typeface="arial" panose="020B0604020202020204" pitchFamily="34" charset="0"/>
              </a:rPr>
              <a:t>Add up the amounts on each side of the account to find the totals.</a:t>
            </a:r>
          </a:p>
          <a:p>
            <a:pPr algn="l">
              <a:buFont typeface="+mj-lt"/>
              <a:buAutoNum type="arabicPeriod"/>
            </a:pPr>
            <a:r>
              <a:rPr lang="en-US" b="0" i="0" dirty="0">
                <a:solidFill>
                  <a:srgbClr val="000000"/>
                </a:solidFill>
                <a:effectLst/>
                <a:latin typeface="arial" panose="020B0604020202020204" pitchFamily="34" charset="0"/>
              </a:rPr>
              <a:t>Enter the larger figure as the total for both the debit and credit sides.</a:t>
            </a:r>
          </a:p>
          <a:p>
            <a:pPr algn="l">
              <a:buFont typeface="+mj-lt"/>
              <a:buAutoNum type="arabicPeriod"/>
            </a:pPr>
            <a:r>
              <a:rPr lang="en-US" b="0" i="0" dirty="0">
                <a:solidFill>
                  <a:srgbClr val="000000"/>
                </a:solidFill>
                <a:effectLst/>
                <a:latin typeface="arial" panose="020B0604020202020204" pitchFamily="34" charset="0"/>
              </a:rPr>
              <a:t>For the side that does not add up to this total, calculate the figure that makes it add up by deducting the smaller from the larger amount. Enter this figure so that the total adds up, and call it the balance carried down. This is usually abbreviated as Balance c/d.</a:t>
            </a:r>
          </a:p>
          <a:p>
            <a:pPr algn="l">
              <a:buFont typeface="+mj-lt"/>
              <a:buAutoNum type="arabicPeriod"/>
            </a:pPr>
            <a:r>
              <a:rPr lang="en-US" b="0" i="0" dirty="0">
                <a:solidFill>
                  <a:srgbClr val="000000"/>
                </a:solidFill>
                <a:effectLst/>
                <a:latin typeface="arial" panose="020B0604020202020204" pitchFamily="34" charset="0"/>
              </a:rPr>
              <a:t>Enter the balance brought down (abbreviated as Balance b/d) on the opposite side below the total figure. (The balance brought down is usually dated one day later than the balance carried down as one period has closed and another one has started.)</a:t>
            </a:r>
          </a:p>
          <a:p>
            <a:pPr algn="l"/>
            <a:r>
              <a:rPr lang="en-US" b="0" i="0" dirty="0">
                <a:solidFill>
                  <a:srgbClr val="000000"/>
                </a:solidFill>
                <a:effectLst/>
                <a:latin typeface="arial" panose="020B0604020202020204" pitchFamily="34" charset="0"/>
              </a:rPr>
              <a:t>Using the rules above we can now balance off all of Edgar Edwards’ nominal ledger accounts starting with the bank account.</a:t>
            </a:r>
          </a:p>
          <a:p>
            <a:endParaRPr lang="en-US" dirty="0"/>
          </a:p>
        </p:txBody>
      </p:sp>
    </p:spTree>
    <p:extLst>
      <p:ext uri="{BB962C8B-B14F-4D97-AF65-F5344CB8AC3E}">
        <p14:creationId xmlns:p14="http://schemas.microsoft.com/office/powerpoint/2010/main" val="2612013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A171-AE33-51AB-A2DF-336C5C424B07}"/>
              </a:ext>
            </a:extLst>
          </p:cNvPr>
          <p:cNvSpPr>
            <a:spLocks noGrp="1"/>
          </p:cNvSpPr>
          <p:nvPr>
            <p:ph type="title"/>
          </p:nvPr>
        </p:nvSpPr>
        <p:spPr>
          <a:xfrm>
            <a:off x="0" y="0"/>
            <a:ext cx="12192000" cy="1080655"/>
          </a:xfrm>
        </p:spPr>
        <p:txBody>
          <a:bodyPr/>
          <a:lstStyle/>
          <a:p>
            <a:endParaRPr lang="en-US" dirty="0"/>
          </a:p>
        </p:txBody>
      </p:sp>
      <p:pic>
        <p:nvPicPr>
          <p:cNvPr id="5" name="Content Placeholder 4">
            <a:extLst>
              <a:ext uri="{FF2B5EF4-FFF2-40B4-BE49-F238E27FC236}">
                <a16:creationId xmlns:a16="http://schemas.microsoft.com/office/drawing/2014/main" id="{137133E9-FB35-0450-B955-9D6BEB426889}"/>
              </a:ext>
            </a:extLst>
          </p:cNvPr>
          <p:cNvPicPr>
            <a:picLocks noGrp="1" noChangeAspect="1"/>
          </p:cNvPicPr>
          <p:nvPr>
            <p:ph idx="1"/>
          </p:nvPr>
        </p:nvPicPr>
        <p:blipFill>
          <a:blip r:embed="rId2"/>
          <a:stretch>
            <a:fillRect/>
          </a:stretch>
        </p:blipFill>
        <p:spPr>
          <a:xfrm>
            <a:off x="188408" y="1313637"/>
            <a:ext cx="5086350" cy="2115364"/>
          </a:xfrm>
        </p:spPr>
      </p:pic>
      <p:pic>
        <p:nvPicPr>
          <p:cNvPr id="8" name="Picture 7">
            <a:extLst>
              <a:ext uri="{FF2B5EF4-FFF2-40B4-BE49-F238E27FC236}">
                <a16:creationId xmlns:a16="http://schemas.microsoft.com/office/drawing/2014/main" id="{FB677815-DCEC-40C1-BA77-11B91F32D02C}"/>
              </a:ext>
            </a:extLst>
          </p:cNvPr>
          <p:cNvPicPr>
            <a:picLocks noChangeAspect="1"/>
          </p:cNvPicPr>
          <p:nvPr/>
        </p:nvPicPr>
        <p:blipFill>
          <a:blip r:embed="rId3"/>
          <a:stretch>
            <a:fillRect/>
          </a:stretch>
        </p:blipFill>
        <p:spPr>
          <a:xfrm>
            <a:off x="5367647" y="1313636"/>
            <a:ext cx="4876800" cy="1838325"/>
          </a:xfrm>
          <a:prstGeom prst="rect">
            <a:avLst/>
          </a:prstGeom>
        </p:spPr>
      </p:pic>
      <p:pic>
        <p:nvPicPr>
          <p:cNvPr id="1026" name="Picture 2">
            <a:extLst>
              <a:ext uri="{FF2B5EF4-FFF2-40B4-BE49-F238E27FC236}">
                <a16:creationId xmlns:a16="http://schemas.microsoft.com/office/drawing/2014/main" id="{97BBDDDA-99A3-C318-28D6-717BF79F5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8768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BF3956-25BE-8142-8ADC-7B39BEEB28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757" y="3151961"/>
            <a:ext cx="5603039"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66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986F-8660-B1BD-B49C-6F5A65135488}"/>
              </a:ext>
            </a:extLst>
          </p:cNvPr>
          <p:cNvSpPr>
            <a:spLocks noGrp="1"/>
          </p:cNvSpPr>
          <p:nvPr>
            <p:ph type="title"/>
          </p:nvPr>
        </p:nvSpPr>
        <p:spPr>
          <a:xfrm>
            <a:off x="0" y="1"/>
            <a:ext cx="12192000" cy="724394"/>
          </a:xfrm>
        </p:spPr>
        <p:txBody>
          <a:bodyPr/>
          <a:lstStyle/>
          <a:p>
            <a:endParaRPr lang="en-US" dirty="0"/>
          </a:p>
        </p:txBody>
      </p:sp>
      <p:pic>
        <p:nvPicPr>
          <p:cNvPr id="5" name="Content Placeholder 4">
            <a:extLst>
              <a:ext uri="{FF2B5EF4-FFF2-40B4-BE49-F238E27FC236}">
                <a16:creationId xmlns:a16="http://schemas.microsoft.com/office/drawing/2014/main" id="{14423AA9-521A-2486-C4B3-5657965A4A8F}"/>
              </a:ext>
            </a:extLst>
          </p:cNvPr>
          <p:cNvPicPr>
            <a:picLocks noGrp="1" noChangeAspect="1"/>
          </p:cNvPicPr>
          <p:nvPr>
            <p:ph idx="1"/>
          </p:nvPr>
        </p:nvPicPr>
        <p:blipFill>
          <a:blip r:embed="rId2"/>
          <a:stretch>
            <a:fillRect/>
          </a:stretch>
        </p:blipFill>
        <p:spPr>
          <a:xfrm>
            <a:off x="149639" y="925554"/>
            <a:ext cx="5330142" cy="3881437"/>
          </a:xfrm>
        </p:spPr>
      </p:pic>
    </p:spTree>
    <p:extLst>
      <p:ext uri="{BB962C8B-B14F-4D97-AF65-F5344CB8AC3E}">
        <p14:creationId xmlns:p14="http://schemas.microsoft.com/office/powerpoint/2010/main" val="3497971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BEB3-C70D-57A6-C080-A8D66578EB81}"/>
              </a:ext>
            </a:extLst>
          </p:cNvPr>
          <p:cNvSpPr>
            <a:spLocks noGrp="1"/>
          </p:cNvSpPr>
          <p:nvPr>
            <p:ph type="title"/>
          </p:nvPr>
        </p:nvSpPr>
        <p:spPr>
          <a:xfrm>
            <a:off x="0" y="0"/>
            <a:ext cx="12192000" cy="1056904"/>
          </a:xfrm>
        </p:spPr>
        <p:txBody>
          <a:bodyPr>
            <a:normAutofit/>
          </a:bodyPr>
          <a:lstStyle/>
          <a:p>
            <a:r>
              <a:rPr lang="en-US" b="1" i="0" dirty="0">
                <a:solidFill>
                  <a:srgbClr val="000000"/>
                </a:solidFill>
                <a:effectLst/>
                <a:latin typeface="arial" panose="020B0604020202020204" pitchFamily="34" charset="0"/>
              </a:rPr>
              <a:t>Edgar Edwards Trial Balance as at 6 July 20X2</a:t>
            </a:r>
            <a:endParaRPr lang="en-US" dirty="0"/>
          </a:p>
        </p:txBody>
      </p:sp>
      <p:graphicFrame>
        <p:nvGraphicFramePr>
          <p:cNvPr id="4" name="Table 4">
            <a:extLst>
              <a:ext uri="{FF2B5EF4-FFF2-40B4-BE49-F238E27FC236}">
                <a16:creationId xmlns:a16="http://schemas.microsoft.com/office/drawing/2014/main" id="{3AA4BFA6-64DD-B4D6-F593-32C910B2DDC2}"/>
              </a:ext>
            </a:extLst>
          </p:cNvPr>
          <p:cNvGraphicFramePr>
            <a:graphicFrameLocks noGrp="1"/>
          </p:cNvGraphicFramePr>
          <p:nvPr>
            <p:ph idx="1"/>
            <p:extLst>
              <p:ext uri="{D42A27DB-BD31-4B8C-83A1-F6EECF244321}">
                <p14:modId xmlns:p14="http://schemas.microsoft.com/office/powerpoint/2010/main" val="2431395979"/>
              </p:ext>
            </p:extLst>
          </p:nvPr>
        </p:nvGraphicFramePr>
        <p:xfrm>
          <a:off x="430213" y="922338"/>
          <a:ext cx="8596311" cy="370840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3390644714"/>
                    </a:ext>
                  </a:extLst>
                </a:gridCol>
                <a:gridCol w="2865437">
                  <a:extLst>
                    <a:ext uri="{9D8B030D-6E8A-4147-A177-3AD203B41FA5}">
                      <a16:colId xmlns:a16="http://schemas.microsoft.com/office/drawing/2014/main" val="1440340749"/>
                    </a:ext>
                  </a:extLst>
                </a:gridCol>
                <a:gridCol w="2865437">
                  <a:extLst>
                    <a:ext uri="{9D8B030D-6E8A-4147-A177-3AD203B41FA5}">
                      <a16:colId xmlns:a16="http://schemas.microsoft.com/office/drawing/2014/main" val="1554549228"/>
                    </a:ext>
                  </a:extLst>
                </a:gridCol>
              </a:tblGrid>
              <a:tr h="370840">
                <a:tc>
                  <a:txBody>
                    <a:bodyPr/>
                    <a:lstStyle/>
                    <a:p>
                      <a:endParaRPr lang="en-US" dirty="0"/>
                    </a:p>
                  </a:txBody>
                  <a:tcPr/>
                </a:tc>
                <a:tc>
                  <a:txBody>
                    <a:bodyPr/>
                    <a:lstStyle/>
                    <a:p>
                      <a:r>
                        <a:rPr lang="en-US" dirty="0"/>
                        <a:t>Debit </a:t>
                      </a:r>
                    </a:p>
                  </a:txBody>
                  <a:tcPr/>
                </a:tc>
                <a:tc>
                  <a:txBody>
                    <a:bodyPr/>
                    <a:lstStyle/>
                    <a:p>
                      <a:r>
                        <a:rPr lang="en-US" dirty="0"/>
                        <a:t>Credit</a:t>
                      </a:r>
                    </a:p>
                  </a:txBody>
                  <a:tcPr/>
                </a:tc>
                <a:extLst>
                  <a:ext uri="{0D108BD9-81ED-4DB2-BD59-A6C34878D82A}">
                    <a16:rowId xmlns:a16="http://schemas.microsoft.com/office/drawing/2014/main" val="1286365526"/>
                  </a:ext>
                </a:extLst>
              </a:tr>
              <a:tr h="370840">
                <a:tc>
                  <a:txBody>
                    <a:bodyPr/>
                    <a:lstStyle/>
                    <a:p>
                      <a:endParaRPr lang="en-US"/>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955505952"/>
                  </a:ext>
                </a:extLst>
              </a:tr>
              <a:tr h="370840">
                <a:tc>
                  <a:txBody>
                    <a:bodyPr/>
                    <a:lstStyle/>
                    <a:p>
                      <a:r>
                        <a:rPr lang="en-US" dirty="0"/>
                        <a:t>Bank</a:t>
                      </a:r>
                    </a:p>
                  </a:txBody>
                  <a:tcPr/>
                </a:tc>
                <a:tc>
                  <a:txBody>
                    <a:bodyPr/>
                    <a:lstStyle/>
                    <a:p>
                      <a:r>
                        <a:rPr lang="en-US" dirty="0"/>
                        <a:t>9150</a:t>
                      </a:r>
                    </a:p>
                  </a:txBody>
                  <a:tcPr/>
                </a:tc>
                <a:tc>
                  <a:txBody>
                    <a:bodyPr/>
                    <a:lstStyle/>
                    <a:p>
                      <a:endParaRPr lang="en-US" dirty="0"/>
                    </a:p>
                  </a:txBody>
                  <a:tcPr/>
                </a:tc>
                <a:extLst>
                  <a:ext uri="{0D108BD9-81ED-4DB2-BD59-A6C34878D82A}">
                    <a16:rowId xmlns:a16="http://schemas.microsoft.com/office/drawing/2014/main" val="943306635"/>
                  </a:ext>
                </a:extLst>
              </a:tr>
              <a:tr h="370840">
                <a:tc>
                  <a:txBody>
                    <a:bodyPr/>
                    <a:lstStyle/>
                    <a:p>
                      <a:r>
                        <a:rPr lang="en-US" dirty="0"/>
                        <a:t>Capital</a:t>
                      </a:r>
                    </a:p>
                  </a:txBody>
                  <a:tcPr/>
                </a:tc>
                <a:tc>
                  <a:txBody>
                    <a:bodyPr/>
                    <a:lstStyle/>
                    <a:p>
                      <a:endParaRPr lang="en-US" dirty="0"/>
                    </a:p>
                  </a:txBody>
                  <a:tcPr/>
                </a:tc>
                <a:tc>
                  <a:txBody>
                    <a:bodyPr/>
                    <a:lstStyle/>
                    <a:p>
                      <a:r>
                        <a:rPr lang="en-US" dirty="0"/>
                        <a:t>4950</a:t>
                      </a:r>
                    </a:p>
                  </a:txBody>
                  <a:tcPr/>
                </a:tc>
                <a:extLst>
                  <a:ext uri="{0D108BD9-81ED-4DB2-BD59-A6C34878D82A}">
                    <a16:rowId xmlns:a16="http://schemas.microsoft.com/office/drawing/2014/main" val="1500132927"/>
                  </a:ext>
                </a:extLst>
              </a:tr>
              <a:tr h="370840">
                <a:tc>
                  <a:txBody>
                    <a:bodyPr/>
                    <a:lstStyle/>
                    <a:p>
                      <a:r>
                        <a:rPr lang="en-US" dirty="0"/>
                        <a:t>Furniture</a:t>
                      </a:r>
                    </a:p>
                  </a:txBody>
                  <a:tcPr/>
                </a:tc>
                <a:tc>
                  <a:txBody>
                    <a:bodyPr/>
                    <a:lstStyle/>
                    <a:p>
                      <a:r>
                        <a:rPr lang="en-US" dirty="0"/>
                        <a:t>400</a:t>
                      </a:r>
                    </a:p>
                  </a:txBody>
                  <a:tcPr/>
                </a:tc>
                <a:tc>
                  <a:txBody>
                    <a:bodyPr/>
                    <a:lstStyle/>
                    <a:p>
                      <a:endParaRPr lang="en-US" dirty="0"/>
                    </a:p>
                  </a:txBody>
                  <a:tcPr/>
                </a:tc>
                <a:extLst>
                  <a:ext uri="{0D108BD9-81ED-4DB2-BD59-A6C34878D82A}">
                    <a16:rowId xmlns:a16="http://schemas.microsoft.com/office/drawing/2014/main" val="2154704303"/>
                  </a:ext>
                </a:extLst>
              </a:tr>
              <a:tr h="370840">
                <a:tc>
                  <a:txBody>
                    <a:bodyPr/>
                    <a:lstStyle/>
                    <a:p>
                      <a:r>
                        <a:rPr lang="en-US" dirty="0"/>
                        <a:t>Pearl ltd( creditor)</a:t>
                      </a:r>
                    </a:p>
                  </a:txBody>
                  <a:tcPr/>
                </a:tc>
                <a:tc>
                  <a:txBody>
                    <a:bodyPr/>
                    <a:lstStyle/>
                    <a:p>
                      <a:endParaRPr lang="en-US"/>
                    </a:p>
                  </a:txBody>
                  <a:tcPr/>
                </a:tc>
                <a:tc>
                  <a:txBody>
                    <a:bodyPr/>
                    <a:lstStyle/>
                    <a:p>
                      <a:r>
                        <a:rPr lang="en-US" dirty="0"/>
                        <a:t>200</a:t>
                      </a:r>
                    </a:p>
                  </a:txBody>
                  <a:tcPr/>
                </a:tc>
                <a:extLst>
                  <a:ext uri="{0D108BD9-81ED-4DB2-BD59-A6C34878D82A}">
                    <a16:rowId xmlns:a16="http://schemas.microsoft.com/office/drawing/2014/main" val="1388963456"/>
                  </a:ext>
                </a:extLst>
              </a:tr>
              <a:tr h="370840">
                <a:tc>
                  <a:txBody>
                    <a:bodyPr/>
                    <a:lstStyle/>
                    <a:p>
                      <a:r>
                        <a:rPr lang="en-US" dirty="0"/>
                        <a:t>Computer</a:t>
                      </a:r>
                    </a:p>
                  </a:txBody>
                  <a:tcPr/>
                </a:tc>
                <a:tc>
                  <a:txBody>
                    <a:bodyPr/>
                    <a:lstStyle/>
                    <a:p>
                      <a:r>
                        <a:rPr lang="en-US" dirty="0"/>
                        <a:t>600</a:t>
                      </a:r>
                    </a:p>
                  </a:txBody>
                  <a:tcPr/>
                </a:tc>
                <a:tc>
                  <a:txBody>
                    <a:bodyPr/>
                    <a:lstStyle/>
                    <a:p>
                      <a:endParaRPr lang="en-US"/>
                    </a:p>
                  </a:txBody>
                  <a:tcPr/>
                </a:tc>
                <a:extLst>
                  <a:ext uri="{0D108BD9-81ED-4DB2-BD59-A6C34878D82A}">
                    <a16:rowId xmlns:a16="http://schemas.microsoft.com/office/drawing/2014/main" val="3800535043"/>
                  </a:ext>
                </a:extLst>
              </a:tr>
              <a:tr h="370840">
                <a:tc>
                  <a:txBody>
                    <a:bodyPr/>
                    <a:lstStyle/>
                    <a:p>
                      <a:r>
                        <a:rPr lang="en-US" dirty="0"/>
                        <a:t>Bank Loan  </a:t>
                      </a:r>
                    </a:p>
                  </a:txBody>
                  <a:tcPr/>
                </a:tc>
                <a:tc>
                  <a:txBody>
                    <a:bodyPr/>
                    <a:lstStyle/>
                    <a:p>
                      <a:endParaRPr lang="en-US"/>
                    </a:p>
                  </a:txBody>
                  <a:tcPr/>
                </a:tc>
                <a:tc>
                  <a:txBody>
                    <a:bodyPr/>
                    <a:lstStyle/>
                    <a:p>
                      <a:r>
                        <a:rPr lang="en-US" dirty="0"/>
                        <a:t>5000</a:t>
                      </a:r>
                    </a:p>
                  </a:txBody>
                  <a:tcPr/>
                </a:tc>
                <a:extLst>
                  <a:ext uri="{0D108BD9-81ED-4DB2-BD59-A6C34878D82A}">
                    <a16:rowId xmlns:a16="http://schemas.microsoft.com/office/drawing/2014/main" val="3251113257"/>
                  </a:ext>
                </a:extLst>
              </a:tr>
              <a:tr h="370840">
                <a:tc>
                  <a:txBody>
                    <a:bodyPr/>
                    <a:lstStyle/>
                    <a:p>
                      <a:r>
                        <a:rPr lang="en-US" dirty="0"/>
                        <a:t>Total </a:t>
                      </a:r>
                    </a:p>
                  </a:txBody>
                  <a:tcPr/>
                </a:tc>
                <a:tc>
                  <a:txBody>
                    <a:bodyPr/>
                    <a:lstStyle/>
                    <a:p>
                      <a:r>
                        <a:rPr lang="en-US" dirty="0"/>
                        <a:t>10150</a:t>
                      </a:r>
                    </a:p>
                  </a:txBody>
                  <a:tcPr/>
                </a:tc>
                <a:tc>
                  <a:txBody>
                    <a:bodyPr/>
                    <a:lstStyle/>
                    <a:p>
                      <a:r>
                        <a:rPr lang="en-US" dirty="0"/>
                        <a:t>10150</a:t>
                      </a:r>
                    </a:p>
                  </a:txBody>
                  <a:tcPr/>
                </a:tc>
                <a:extLst>
                  <a:ext uri="{0D108BD9-81ED-4DB2-BD59-A6C34878D82A}">
                    <a16:rowId xmlns:a16="http://schemas.microsoft.com/office/drawing/2014/main" val="329514386"/>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54769338"/>
                  </a:ext>
                </a:extLst>
              </a:tr>
            </a:tbl>
          </a:graphicData>
        </a:graphic>
      </p:graphicFrame>
    </p:spTree>
    <p:extLst>
      <p:ext uri="{BB962C8B-B14F-4D97-AF65-F5344CB8AC3E}">
        <p14:creationId xmlns:p14="http://schemas.microsoft.com/office/powerpoint/2010/main" val="1586124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B831-268C-7971-5B28-26C32E308FE7}"/>
              </a:ext>
            </a:extLst>
          </p:cNvPr>
          <p:cNvSpPr>
            <a:spLocks noGrp="1"/>
          </p:cNvSpPr>
          <p:nvPr>
            <p:ph type="title"/>
          </p:nvPr>
        </p:nvSpPr>
        <p:spPr>
          <a:xfrm>
            <a:off x="0" y="1"/>
            <a:ext cx="10306050" cy="816638"/>
          </a:xfrm>
        </p:spPr>
        <p:txBody>
          <a:bodyPr/>
          <a:lstStyle/>
          <a:p>
            <a:endParaRPr lang="en-US" dirty="0"/>
          </a:p>
        </p:txBody>
      </p:sp>
      <p:sp>
        <p:nvSpPr>
          <p:cNvPr id="3" name="Content Placeholder 2">
            <a:extLst>
              <a:ext uri="{FF2B5EF4-FFF2-40B4-BE49-F238E27FC236}">
                <a16:creationId xmlns:a16="http://schemas.microsoft.com/office/drawing/2014/main" id="{2652BB33-1151-9729-7737-F2B7115B666D}"/>
              </a:ext>
            </a:extLst>
          </p:cNvPr>
          <p:cNvSpPr>
            <a:spLocks noGrp="1"/>
          </p:cNvSpPr>
          <p:nvPr>
            <p:ph idx="1"/>
          </p:nvPr>
        </p:nvSpPr>
        <p:spPr>
          <a:xfrm>
            <a:off x="-1" y="816639"/>
            <a:ext cx="10201275" cy="6041360"/>
          </a:xfrm>
        </p:spPr>
        <p:txBody>
          <a:bodyPr/>
          <a:lstStyle/>
          <a:p>
            <a:r>
              <a:rPr lang="en-US" dirty="0"/>
              <a:t>From the trial balance prepare balance sheet and income statements. Take the balance from the asset , expense , liability, equity and  the revenue accounts from debits and credit balances and prepare the balance sheet and income statement.</a:t>
            </a:r>
          </a:p>
        </p:txBody>
      </p:sp>
    </p:spTree>
    <p:extLst>
      <p:ext uri="{BB962C8B-B14F-4D97-AF65-F5344CB8AC3E}">
        <p14:creationId xmlns:p14="http://schemas.microsoft.com/office/powerpoint/2010/main" val="71503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D98E-47A8-FD4E-3EA3-B15D57442568}"/>
              </a:ext>
            </a:extLst>
          </p:cNvPr>
          <p:cNvSpPr>
            <a:spLocks noGrp="1"/>
          </p:cNvSpPr>
          <p:nvPr>
            <p:ph type="ctrTitle"/>
          </p:nvPr>
        </p:nvSpPr>
        <p:spPr>
          <a:xfrm>
            <a:off x="0" y="0"/>
            <a:ext cx="12192000" cy="1312606"/>
          </a:xfrm>
        </p:spPr>
        <p:txBody>
          <a:bodyPr/>
          <a:lstStyle/>
          <a:p>
            <a:pPr algn="l"/>
            <a:r>
              <a:rPr lang="en-US" dirty="0"/>
              <a:t>LO2  what is Accounting </a:t>
            </a:r>
          </a:p>
        </p:txBody>
      </p:sp>
      <p:sp>
        <p:nvSpPr>
          <p:cNvPr id="3" name="Subtitle 2">
            <a:extLst>
              <a:ext uri="{FF2B5EF4-FFF2-40B4-BE49-F238E27FC236}">
                <a16:creationId xmlns:a16="http://schemas.microsoft.com/office/drawing/2014/main" id="{26F2F94C-FA9C-2DA6-ED3A-D8B8C606C182}"/>
              </a:ext>
            </a:extLst>
          </p:cNvPr>
          <p:cNvSpPr>
            <a:spLocks noGrp="1"/>
          </p:cNvSpPr>
          <p:nvPr>
            <p:ph type="subTitle" idx="1"/>
          </p:nvPr>
        </p:nvSpPr>
        <p:spPr>
          <a:xfrm>
            <a:off x="0" y="1312606"/>
            <a:ext cx="12192000" cy="5545393"/>
          </a:xfrm>
        </p:spPr>
        <p:txBody>
          <a:bodyPr>
            <a:normAutofit lnSpcReduction="10000"/>
          </a:bodyPr>
          <a:lstStyle/>
          <a:p>
            <a:pPr algn="l"/>
            <a:r>
              <a:rPr lang="en-US" sz="2000" dirty="0">
                <a:latin typeface="Calibri" panose="020F0502020204030204" pitchFamily="34" charset="0"/>
                <a:cs typeface="Calibri" panose="020F0502020204030204" pitchFamily="34" charset="0"/>
              </a:rPr>
              <a:t>Accounting is the process of recording financial transactions pertaining to a business. The </a:t>
            </a:r>
            <a:r>
              <a:rPr lang="en-US" sz="2000" dirty="0">
                <a:latin typeface="Calibri" panose="020F0502020204030204" pitchFamily="34" charset="0"/>
                <a:cs typeface="Calibri" panose="020F0502020204030204" pitchFamily="34" charset="0"/>
                <a:hlinkClick r:id="rId2"/>
              </a:rPr>
              <a:t>accounting</a:t>
            </a:r>
            <a:r>
              <a:rPr lang="en-US" sz="2000" dirty="0">
                <a:latin typeface="Calibri" panose="020F0502020204030204" pitchFamily="34" charset="0"/>
                <a:cs typeface="Calibri" panose="020F0502020204030204" pitchFamily="34" charset="0"/>
              </a:rPr>
              <a:t> process includes summarizing, analyzing, and reporting these transactions to oversight agencies, regulators, and tax collection entities.</a:t>
            </a:r>
            <a:r>
              <a:rPr lang="en-US" dirty="0"/>
              <a:t> </a:t>
            </a:r>
          </a:p>
          <a:p>
            <a:pPr algn="l"/>
            <a:r>
              <a:rPr lang="en-US" b="1" dirty="0">
                <a:effectLst/>
              </a:rPr>
              <a:t>Components of Basic Accounting</a:t>
            </a:r>
            <a:endParaRPr lang="en-US" b="1" dirty="0"/>
          </a:p>
          <a:p>
            <a:pPr algn="just"/>
            <a:r>
              <a:rPr lang="en-US" b="1" i="1" dirty="0">
                <a:effectLst/>
              </a:rPr>
              <a:t>1. Recording</a:t>
            </a:r>
            <a:endParaRPr lang="en-US" b="1" dirty="0">
              <a:effectLst/>
            </a:endParaRPr>
          </a:p>
          <a:p>
            <a:pPr algn="just"/>
            <a:r>
              <a:rPr lang="en-US" dirty="0">
                <a:effectLst/>
              </a:rPr>
              <a:t>The primary function of accounting is to make records of all transactions that the firm enters into. For the purpose of recording, the accountant maintains a set of books. Their procedures are very systematic. Nowadays, the computer has been deployed to automatically account for transactions as they happen.</a:t>
            </a:r>
          </a:p>
          <a:p>
            <a:pPr algn="just"/>
            <a:r>
              <a:rPr lang="en-US" b="1" dirty="0"/>
              <a:t>2  Summarizing </a:t>
            </a:r>
          </a:p>
          <a:p>
            <a:pPr algn="just"/>
            <a:r>
              <a:rPr lang="en-US" dirty="0"/>
              <a:t>Summarizing refers to </a:t>
            </a:r>
            <a:r>
              <a:rPr lang="en-US" b="1" dirty="0"/>
              <a:t>the preparation of a trial balance from the debit and credit balances of the ledger accounts</a:t>
            </a:r>
            <a:r>
              <a:rPr lang="en-US" dirty="0"/>
              <a:t>.</a:t>
            </a:r>
          </a:p>
          <a:p>
            <a:pPr algn="just"/>
            <a:endParaRPr lang="en-US" dirty="0">
              <a:effectLst/>
            </a:endParaRPr>
          </a:p>
          <a:p>
            <a:pPr algn="just"/>
            <a:r>
              <a:rPr lang="en-US" b="1" i="1" dirty="0">
                <a:effectLst/>
              </a:rPr>
              <a:t>3. Reporting</a:t>
            </a:r>
            <a:endParaRPr lang="en-US" b="1" dirty="0">
              <a:effectLst/>
            </a:endParaRPr>
          </a:p>
          <a:p>
            <a:pPr algn="just"/>
            <a:r>
              <a:rPr lang="en-US" dirty="0">
                <a:effectLst/>
              </a:rPr>
              <a:t>Management is answerable to the investors about the company’s state of affairs. The operations that are being financed with the money of owners, it needs to be periodically updated to them. For this reason, there are periodic reports annually </a:t>
            </a:r>
            <a:r>
              <a:rPr lang="en-US" dirty="0" err="1">
                <a:effectLst/>
              </a:rPr>
              <a:t>summarising</a:t>
            </a:r>
            <a:r>
              <a:rPr lang="en-US" dirty="0">
                <a:effectLst/>
              </a:rPr>
              <a:t> the performance of all four quarters which are sent to them.</a:t>
            </a:r>
          </a:p>
          <a:p>
            <a:pPr algn="l"/>
            <a:endParaRPr lang="en-US" b="1" dirty="0">
              <a:effectLst/>
            </a:endParaRPr>
          </a:p>
          <a:p>
            <a:pPr algn="l"/>
            <a:endParaRPr lang="en-US" b="1" dirty="0">
              <a:effectLst/>
            </a:endParaRPr>
          </a:p>
          <a:p>
            <a:pPr algn="l"/>
            <a:endParaRPr lang="en-US" dirty="0"/>
          </a:p>
        </p:txBody>
      </p:sp>
    </p:spTree>
    <p:extLst>
      <p:ext uri="{BB962C8B-B14F-4D97-AF65-F5344CB8AC3E}">
        <p14:creationId xmlns:p14="http://schemas.microsoft.com/office/powerpoint/2010/main" val="3192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C226-67DE-6F11-652C-DDCACF8DAE5F}"/>
              </a:ext>
            </a:extLst>
          </p:cNvPr>
          <p:cNvSpPr>
            <a:spLocks noGrp="1"/>
          </p:cNvSpPr>
          <p:nvPr>
            <p:ph type="title"/>
          </p:nvPr>
        </p:nvSpPr>
        <p:spPr>
          <a:xfrm>
            <a:off x="0" y="0"/>
            <a:ext cx="12192000" cy="1091381"/>
          </a:xfrm>
        </p:spPr>
        <p:txBody>
          <a:bodyPr>
            <a:normAutofit fontScale="90000"/>
          </a:bodyPr>
          <a:lstStyle/>
          <a:p>
            <a:r>
              <a:rPr lang="en-US" b="1" dirty="0"/>
              <a:t>Accounting Equation</a:t>
            </a:r>
            <a:br>
              <a:rPr lang="en-US" b="1" dirty="0"/>
            </a:br>
            <a:endParaRPr lang="en-US" dirty="0"/>
          </a:p>
        </p:txBody>
      </p:sp>
      <p:sp>
        <p:nvSpPr>
          <p:cNvPr id="3" name="Content Placeholder 2">
            <a:extLst>
              <a:ext uri="{FF2B5EF4-FFF2-40B4-BE49-F238E27FC236}">
                <a16:creationId xmlns:a16="http://schemas.microsoft.com/office/drawing/2014/main" id="{BBB891FF-B7CB-4666-8190-68AB6F933152}"/>
              </a:ext>
            </a:extLst>
          </p:cNvPr>
          <p:cNvSpPr>
            <a:spLocks noGrp="1"/>
          </p:cNvSpPr>
          <p:nvPr>
            <p:ph idx="1"/>
          </p:nvPr>
        </p:nvSpPr>
        <p:spPr>
          <a:xfrm>
            <a:off x="0" y="1091381"/>
            <a:ext cx="12192000" cy="5766620"/>
          </a:xfrm>
        </p:spPr>
        <p:txBody>
          <a:bodyPr/>
          <a:lstStyle/>
          <a:p>
            <a:r>
              <a:rPr lang="en-US" dirty="0"/>
              <a:t>The accounting equation is a basic principle of accounting and a fundamental element of the </a:t>
            </a:r>
            <a:r>
              <a:rPr lang="en-US" dirty="0">
                <a:hlinkClick r:id="rId2"/>
              </a:rPr>
              <a:t>balance sheet</a:t>
            </a:r>
            <a:r>
              <a:rPr lang="en-US" dirty="0"/>
              <a:t>. The equation is as follows:</a:t>
            </a:r>
          </a:p>
          <a:p>
            <a:pPr algn="ctr"/>
            <a:r>
              <a:rPr lang="en-US" b="1" dirty="0">
                <a:effectLst/>
              </a:rPr>
              <a:t>Assets = Liabilities + Shareholder’s Equity</a:t>
            </a:r>
            <a:endParaRPr lang="en-US" dirty="0">
              <a:effectLst/>
            </a:endParaRPr>
          </a:p>
          <a:p>
            <a:r>
              <a:rPr lang="en-US" b="0" dirty="0">
                <a:effectLst/>
              </a:rPr>
              <a:t>This equation sets the foundation of double-entry accounting, also known as double-entry bookkeeping, and highlights the structure of the balance sheet. Double-entry accounting is a system where every transaction affects at least two accounts.</a:t>
            </a:r>
          </a:p>
          <a:p>
            <a:r>
              <a:rPr lang="en-US" dirty="0"/>
              <a:t>What are the 5 steps of the accounting cycle?</a:t>
            </a:r>
          </a:p>
          <a:p>
            <a:pPr marL="0" indent="0">
              <a:buNone/>
            </a:pPr>
            <a:r>
              <a:rPr lang="en-US" b="0" dirty="0">
                <a:effectLst/>
              </a:rPr>
              <a:t>Step 1: Analyze and record transactions.</a:t>
            </a:r>
          </a:p>
          <a:p>
            <a:pPr marL="0" indent="0">
              <a:buNone/>
            </a:pPr>
            <a:r>
              <a:rPr lang="en-US" b="0" dirty="0">
                <a:effectLst/>
              </a:rPr>
              <a:t>Step 2: Post transactions to the ledger.</a:t>
            </a:r>
          </a:p>
          <a:p>
            <a:pPr marL="0" indent="0">
              <a:buNone/>
            </a:pPr>
            <a:r>
              <a:rPr lang="en-US" b="0" dirty="0">
                <a:effectLst/>
              </a:rPr>
              <a:t>Step 3: Prepare an unadjusted trial balance.</a:t>
            </a:r>
          </a:p>
          <a:p>
            <a:pPr marL="0" indent="0">
              <a:buNone/>
            </a:pPr>
            <a:r>
              <a:rPr lang="en-US" b="0" dirty="0">
                <a:effectLst/>
              </a:rPr>
              <a:t>Step 4: Prepare adjusting entries at the end of the period.</a:t>
            </a:r>
          </a:p>
          <a:p>
            <a:pPr marL="0" indent="0">
              <a:buNone/>
            </a:pPr>
            <a:r>
              <a:rPr lang="en-US" b="0" dirty="0">
                <a:effectLst/>
              </a:rPr>
              <a:t>Step 5: Prepare an adjusted trial balance.</a:t>
            </a:r>
          </a:p>
          <a:p>
            <a:r>
              <a:rPr lang="en-US" b="1" dirty="0"/>
              <a:t>Rearranging the Accounting Equation</a:t>
            </a:r>
          </a:p>
          <a:p>
            <a:r>
              <a:rPr lang="en-US" dirty="0"/>
              <a:t>The accounting equation can also be rearranged into the following form:</a:t>
            </a:r>
          </a:p>
          <a:p>
            <a:pPr algn="ctr"/>
            <a:r>
              <a:rPr lang="en-US" b="1" dirty="0">
                <a:effectLst/>
              </a:rPr>
              <a:t>Shareholder’s Equity = Assets – Liabilities</a:t>
            </a:r>
            <a:endParaRPr lang="en-US" dirty="0">
              <a:effectLst/>
            </a:endParaRPr>
          </a:p>
          <a:p>
            <a:pPr marL="0" indent="0">
              <a:buNone/>
            </a:pPr>
            <a:endParaRPr lang="en-US" b="0" dirty="0">
              <a:effectLst/>
            </a:endParaRPr>
          </a:p>
          <a:p>
            <a:endParaRPr lang="en-US" dirty="0"/>
          </a:p>
        </p:txBody>
      </p:sp>
    </p:spTree>
    <p:extLst>
      <p:ext uri="{BB962C8B-B14F-4D97-AF65-F5344CB8AC3E}">
        <p14:creationId xmlns:p14="http://schemas.microsoft.com/office/powerpoint/2010/main" val="174247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8063-59A6-345A-01C5-C66A68343CC5}"/>
              </a:ext>
            </a:extLst>
          </p:cNvPr>
          <p:cNvSpPr>
            <a:spLocks noGrp="1"/>
          </p:cNvSpPr>
          <p:nvPr>
            <p:ph type="title"/>
          </p:nvPr>
        </p:nvSpPr>
        <p:spPr>
          <a:xfrm>
            <a:off x="0" y="0"/>
            <a:ext cx="12192000" cy="1356852"/>
          </a:xfrm>
        </p:spPr>
        <p:txBody>
          <a:bodyPr>
            <a:normAutofit fontScale="90000"/>
          </a:bodyPr>
          <a:lstStyle/>
          <a:p>
            <a:r>
              <a:rPr lang="en-US" b="1" dirty="0"/>
              <a:t>Common Accounting Terms All Business Owners Should Know</a:t>
            </a:r>
            <a:br>
              <a:rPr lang="en-US" b="1" dirty="0"/>
            </a:br>
            <a:endParaRPr lang="en-US" dirty="0"/>
          </a:p>
        </p:txBody>
      </p:sp>
      <p:sp>
        <p:nvSpPr>
          <p:cNvPr id="3" name="Content Placeholder 2">
            <a:extLst>
              <a:ext uri="{FF2B5EF4-FFF2-40B4-BE49-F238E27FC236}">
                <a16:creationId xmlns:a16="http://schemas.microsoft.com/office/drawing/2014/main" id="{D8C4A3FA-DC92-AA2B-A45B-70E0C392D918}"/>
              </a:ext>
            </a:extLst>
          </p:cNvPr>
          <p:cNvSpPr>
            <a:spLocks noGrp="1"/>
          </p:cNvSpPr>
          <p:nvPr>
            <p:ph idx="1"/>
          </p:nvPr>
        </p:nvSpPr>
        <p:spPr>
          <a:xfrm>
            <a:off x="0" y="619432"/>
            <a:ext cx="12192000" cy="6238567"/>
          </a:xfrm>
        </p:spPr>
        <p:txBody>
          <a:bodyPr/>
          <a:lstStyle/>
          <a:p>
            <a:r>
              <a:rPr lang="en-US" b="1" dirty="0"/>
              <a:t>Balance Sheet Terms</a:t>
            </a:r>
          </a:p>
          <a:p>
            <a:r>
              <a:rPr lang="en-US" dirty="0"/>
              <a:t>The Balance Sheet is one of the two most common financial statements produced by accountants. This section pertains to potentially confusing basic accounting terms that relate to the balance sheet.</a:t>
            </a:r>
          </a:p>
          <a:p>
            <a:r>
              <a:rPr lang="en-US" b="1" dirty="0"/>
              <a:t>1. Accounts Payable (AP)</a:t>
            </a:r>
          </a:p>
          <a:p>
            <a:r>
              <a:rPr lang="en-US" dirty="0"/>
              <a:t>Accounts Payable include all of the expenses that a business has incurred but has not yet paid. This account is recorded as a liability on the Balance Sheet as it is a debt owed by the company.</a:t>
            </a:r>
          </a:p>
          <a:p>
            <a:r>
              <a:rPr lang="en-US" b="1" dirty="0"/>
              <a:t>2. Accounts Receivable (AR)</a:t>
            </a:r>
          </a:p>
          <a:p>
            <a:r>
              <a:rPr lang="en-US" dirty="0"/>
              <a:t>Accounts Receivable include all of the revenue (sales) that a company has provided but has not yet collected payment on. This account is on the Balance Sheet, recorded as an asset that will likely convert to cash in the short-term.</a:t>
            </a:r>
          </a:p>
          <a:p>
            <a:r>
              <a:rPr lang="en-US" b="1" dirty="0"/>
              <a:t>3. Accrued Expense </a:t>
            </a:r>
          </a:p>
          <a:p>
            <a:r>
              <a:rPr lang="en-US" dirty="0"/>
              <a:t>An expense that been incurred but hasn’t been paid is described by the term Accrued Expense.</a:t>
            </a:r>
          </a:p>
          <a:p>
            <a:r>
              <a:rPr lang="en-US" b="1" dirty="0"/>
              <a:t>4. Asset (A)</a:t>
            </a:r>
          </a:p>
          <a:p>
            <a:r>
              <a:rPr lang="en-US" dirty="0"/>
              <a:t>Anything the company owns that has monetary value. These are listed in order of liquidity, from cash (the most liquid) to land (least liquid).</a:t>
            </a:r>
          </a:p>
          <a:p>
            <a:endParaRPr lang="en-US" dirty="0"/>
          </a:p>
          <a:p>
            <a:endParaRPr lang="en-US" dirty="0"/>
          </a:p>
        </p:txBody>
      </p:sp>
    </p:spTree>
    <p:extLst>
      <p:ext uri="{BB962C8B-B14F-4D97-AF65-F5344CB8AC3E}">
        <p14:creationId xmlns:p14="http://schemas.microsoft.com/office/powerpoint/2010/main" val="245100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EDDC-E55D-3EE3-03F4-CF452BF21DAB}"/>
              </a:ext>
            </a:extLst>
          </p:cNvPr>
          <p:cNvSpPr>
            <a:spLocks noGrp="1"/>
          </p:cNvSpPr>
          <p:nvPr>
            <p:ph type="title"/>
          </p:nvPr>
        </p:nvSpPr>
        <p:spPr>
          <a:xfrm>
            <a:off x="0" y="0"/>
            <a:ext cx="12192000" cy="958645"/>
          </a:xfrm>
        </p:spPr>
        <p:txBody>
          <a:bodyPr/>
          <a:lstStyle/>
          <a:p>
            <a:endParaRPr lang="en-US" dirty="0"/>
          </a:p>
        </p:txBody>
      </p:sp>
      <p:sp>
        <p:nvSpPr>
          <p:cNvPr id="3" name="Content Placeholder 2">
            <a:extLst>
              <a:ext uri="{FF2B5EF4-FFF2-40B4-BE49-F238E27FC236}">
                <a16:creationId xmlns:a16="http://schemas.microsoft.com/office/drawing/2014/main" id="{5F4C6973-C02B-CE55-6577-CC7F38E144BD}"/>
              </a:ext>
            </a:extLst>
          </p:cNvPr>
          <p:cNvSpPr>
            <a:spLocks noGrp="1"/>
          </p:cNvSpPr>
          <p:nvPr>
            <p:ph idx="1"/>
          </p:nvPr>
        </p:nvSpPr>
        <p:spPr>
          <a:xfrm>
            <a:off x="0" y="958645"/>
            <a:ext cx="12192000" cy="5899355"/>
          </a:xfrm>
        </p:spPr>
        <p:txBody>
          <a:bodyPr>
            <a:normAutofit fontScale="92500" lnSpcReduction="10000"/>
          </a:bodyPr>
          <a:lstStyle/>
          <a:p>
            <a:r>
              <a:rPr lang="en-US" b="1" dirty="0"/>
              <a:t>5. Balance Sheet (BS)</a:t>
            </a:r>
          </a:p>
          <a:p>
            <a:r>
              <a:rPr lang="en-US" dirty="0"/>
              <a:t>A financial statement that reports on all of a company’s assets, liabilities, and equity. As suggested by its name, a balance sheet abides by the equation &lt;Assets = Liabilities + Equity&gt;</a:t>
            </a:r>
          </a:p>
          <a:p>
            <a:r>
              <a:rPr lang="en-US" b="1" dirty="0"/>
              <a:t>6. Equity (E) </a:t>
            </a:r>
          </a:p>
          <a:p>
            <a:r>
              <a:rPr lang="en-US" dirty="0"/>
              <a:t>Equity denotes the value left over after liabilities have been removed. Recall the equation Assets = Liabilities + Equity. If you take your Assets and subtract your Liabilities, you are left with Equity, which is the portion of the company that is owned by the investors and owners.</a:t>
            </a:r>
          </a:p>
          <a:p>
            <a:r>
              <a:rPr lang="en-US" b="1" dirty="0"/>
              <a:t>7 Income Statement Terms</a:t>
            </a:r>
          </a:p>
          <a:p>
            <a:r>
              <a:rPr lang="en-US" dirty="0"/>
              <a:t>The Income Statement AKA </a:t>
            </a:r>
            <a:r>
              <a:rPr lang="en-US" dirty="0">
                <a:hlinkClick r:id="rId2"/>
              </a:rPr>
              <a:t>Profit and Loss Statement</a:t>
            </a:r>
            <a:r>
              <a:rPr lang="en-US" dirty="0"/>
              <a:t> is the second of the two common financial statements. These are the most common basic accounting terms used in reference with this reporting tool.</a:t>
            </a:r>
          </a:p>
          <a:p>
            <a:r>
              <a:rPr lang="en-US" b="1" dirty="0"/>
              <a:t>8. Cost of Goods Sold (COGS) </a:t>
            </a:r>
          </a:p>
          <a:p>
            <a:r>
              <a:rPr lang="en-US" dirty="0"/>
              <a:t>Cost of Goods Sold are the expenses that directly relate to the creation of a product or service. Not included in this category are those costs that are needed to run the business. An example of COGS would be the cost of Materials, or the Direct Labor to provide a service.</a:t>
            </a:r>
          </a:p>
          <a:p>
            <a:r>
              <a:rPr lang="en-US" b="1" dirty="0"/>
              <a:t>10 . Depreciation (Dep)</a:t>
            </a:r>
          </a:p>
          <a:p>
            <a:r>
              <a:rPr lang="en-US" dirty="0"/>
              <a:t>Depreciation is the term that accounts for the loss of value in an asset over time. Generally, an asset has to have substantial value in order to warrant depreciating it. Common assets to be depreciated are automobiles and equipment. Depreciation appears on the Income Statement as an expense and is often categorized as a “Non-Cash Expense” since it doesn’t have a direct impact on a company’s cash position.</a:t>
            </a:r>
          </a:p>
          <a:p>
            <a:endParaRPr lang="en-US" dirty="0"/>
          </a:p>
        </p:txBody>
      </p:sp>
    </p:spTree>
    <p:extLst>
      <p:ext uri="{BB962C8B-B14F-4D97-AF65-F5344CB8AC3E}">
        <p14:creationId xmlns:p14="http://schemas.microsoft.com/office/powerpoint/2010/main" val="387587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1163-A6EE-9F67-ACE2-52DF11AC4A9F}"/>
              </a:ext>
            </a:extLst>
          </p:cNvPr>
          <p:cNvSpPr>
            <a:spLocks noGrp="1"/>
          </p:cNvSpPr>
          <p:nvPr>
            <p:ph type="title"/>
          </p:nvPr>
        </p:nvSpPr>
        <p:spPr>
          <a:xfrm>
            <a:off x="0" y="0"/>
            <a:ext cx="12192000" cy="973394"/>
          </a:xfrm>
        </p:spPr>
        <p:txBody>
          <a:bodyPr/>
          <a:lstStyle/>
          <a:p>
            <a:endParaRPr lang="en-US" dirty="0"/>
          </a:p>
        </p:txBody>
      </p:sp>
      <p:sp>
        <p:nvSpPr>
          <p:cNvPr id="3" name="Content Placeholder 2">
            <a:extLst>
              <a:ext uri="{FF2B5EF4-FFF2-40B4-BE49-F238E27FC236}">
                <a16:creationId xmlns:a16="http://schemas.microsoft.com/office/drawing/2014/main" id="{20D4D688-B314-8744-5F67-70AF1EDA56E1}"/>
              </a:ext>
            </a:extLst>
          </p:cNvPr>
          <p:cNvSpPr>
            <a:spLocks noGrp="1"/>
          </p:cNvSpPr>
          <p:nvPr>
            <p:ph idx="1"/>
          </p:nvPr>
        </p:nvSpPr>
        <p:spPr>
          <a:xfrm>
            <a:off x="0" y="973394"/>
            <a:ext cx="12192000" cy="5884605"/>
          </a:xfrm>
        </p:spPr>
        <p:txBody>
          <a:bodyPr>
            <a:normAutofit fontScale="92500" lnSpcReduction="20000"/>
          </a:bodyPr>
          <a:lstStyle/>
          <a:p>
            <a:r>
              <a:rPr lang="en-US" b="1" dirty="0"/>
              <a:t>Expense (Cost)</a:t>
            </a:r>
          </a:p>
          <a:p>
            <a:r>
              <a:rPr lang="en-US" dirty="0"/>
              <a:t>An Expense is any cost incurred by the business for generating revenue </a:t>
            </a:r>
          </a:p>
          <a:p>
            <a:r>
              <a:rPr lang="en-US" b="1" dirty="0"/>
              <a:t>Gross Margin (GM)</a:t>
            </a:r>
          </a:p>
          <a:p>
            <a:r>
              <a:rPr lang="en-US" dirty="0"/>
              <a:t>Gross Margin is a percentage calculated by taking Gross Profit and dividing by Revenue for the same period. It represents the profitability of a company after deducting the Cost of Goods Sold.</a:t>
            </a:r>
          </a:p>
          <a:p>
            <a:r>
              <a:rPr lang="en-US" b="1" dirty="0"/>
              <a:t>Revenue (Sales) (Rev)</a:t>
            </a:r>
          </a:p>
          <a:p>
            <a:r>
              <a:rPr lang="en-US" dirty="0"/>
              <a:t>Whatever the business earns is called revenue</a:t>
            </a:r>
          </a:p>
          <a:p>
            <a:r>
              <a:rPr lang="en-US" b="1" dirty="0"/>
              <a:t>Debit</a:t>
            </a:r>
          </a:p>
          <a:p>
            <a:r>
              <a:rPr lang="en-US" dirty="0"/>
              <a:t>A debit is an increase in an asset or expense account, or a decrease in a liability or equity account.</a:t>
            </a:r>
          </a:p>
          <a:p>
            <a:r>
              <a:rPr lang="en-US" b="1" dirty="0"/>
              <a:t>Credit</a:t>
            </a:r>
          </a:p>
          <a:p>
            <a:r>
              <a:rPr lang="en-US" dirty="0"/>
              <a:t>A credit is an increase in a liability or equity account, or a decrease in an asset or expense account.</a:t>
            </a:r>
          </a:p>
          <a:p>
            <a:endParaRPr lang="en-US" dirty="0"/>
          </a:p>
          <a:p>
            <a:r>
              <a:rPr lang="en-US" sz="1800" dirty="0"/>
              <a:t>Asset accounts (Examples: Cash, Accounts Receivable, Supplies, Equipment)</a:t>
            </a:r>
          </a:p>
          <a:p>
            <a:r>
              <a:rPr lang="en-US" sz="1800" dirty="0"/>
              <a:t>Liability accounts (Examples: Notes Payable, Accounts Payable, Wages Payable)</a:t>
            </a:r>
          </a:p>
          <a:p>
            <a:r>
              <a:rPr lang="en-US" sz="1800" dirty="0"/>
              <a:t>Stockholders' Equity accounts (Examples: Common Stock, Retained Earnings)</a:t>
            </a:r>
          </a:p>
          <a:p>
            <a:r>
              <a:rPr lang="en-US" b="1" u="sng" dirty="0"/>
              <a:t>Income Statement accounts</a:t>
            </a:r>
            <a:r>
              <a:rPr lang="en-US" dirty="0"/>
              <a:t>:</a:t>
            </a:r>
          </a:p>
          <a:p>
            <a:r>
              <a:rPr lang="en-US" sz="1800" dirty="0"/>
              <a:t>Revenue accounts (Examples: Service Revenues, Investment Revenues)</a:t>
            </a:r>
          </a:p>
          <a:p>
            <a:r>
              <a:rPr lang="en-US" sz="1800" dirty="0"/>
              <a:t>Expense accounts (Examples: Wages Expense, Rent Expense, Depreciation Expense)</a:t>
            </a:r>
          </a:p>
          <a:p>
            <a:endParaRPr lang="en-US" dirty="0"/>
          </a:p>
        </p:txBody>
      </p:sp>
    </p:spTree>
    <p:extLst>
      <p:ext uri="{BB962C8B-B14F-4D97-AF65-F5344CB8AC3E}">
        <p14:creationId xmlns:p14="http://schemas.microsoft.com/office/powerpoint/2010/main" val="7544143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1095</TotalTime>
  <Words>6413</Words>
  <Application>Microsoft Office PowerPoint</Application>
  <PresentationFormat>Widescreen</PresentationFormat>
  <Paragraphs>314</Paragraphs>
  <Slides>45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vt:lpstr>
      <vt:lpstr>Calibri</vt:lpstr>
      <vt:lpstr>Calibri Light</vt:lpstr>
      <vt:lpstr>Georgia</vt:lpstr>
      <vt:lpstr>Helvetica</vt:lpstr>
      <vt:lpstr>inherit</vt:lpstr>
      <vt:lpstr>Inter</vt:lpstr>
      <vt:lpstr>open sans</vt:lpstr>
      <vt:lpstr>Trebuchet MS</vt:lpstr>
      <vt:lpstr>Wingdings 3</vt:lpstr>
      <vt:lpstr>Facet</vt:lpstr>
      <vt:lpstr>Unit 5 Accounting principles LO1</vt:lpstr>
      <vt:lpstr>PowerPoint Presentation</vt:lpstr>
      <vt:lpstr>PowerPoint Presentation</vt:lpstr>
      <vt:lpstr>PowerPoint Presentation</vt:lpstr>
      <vt:lpstr>LO2  what is Accounting </vt:lpstr>
      <vt:lpstr>Accounting Equation </vt:lpstr>
      <vt:lpstr>Common Accounting Terms All Business Owners Should Know </vt:lpstr>
      <vt:lpstr>PowerPoint Presentation</vt:lpstr>
      <vt:lpstr>PowerPoint Presentation</vt:lpstr>
      <vt:lpstr>4 Types of Legal Structures for Business:</vt:lpstr>
      <vt:lpstr>PowerPoint Presentation</vt:lpstr>
      <vt:lpstr>4. Corporations </vt:lpstr>
      <vt:lpstr>Format of balance sheet of partnership</vt:lpstr>
      <vt:lpstr>Income statement of Partnership is similar to a limited company </vt:lpstr>
      <vt:lpstr>Appropriation account in partnership</vt:lpstr>
      <vt:lpstr>Format of Income statement of a sole trader </vt:lpstr>
      <vt:lpstr>How to record transactions in a journal entry with Examples: Sole Proprietorship Transaction #1</vt:lpstr>
      <vt:lpstr>Sole Proprietorship Transaction #2. </vt:lpstr>
      <vt:lpstr>Sole Proprietorship Transaction 3 </vt:lpstr>
      <vt:lpstr>Sole Proprietorship Transaction #5. </vt:lpstr>
      <vt:lpstr>PowerPoint Presentation</vt:lpstr>
      <vt:lpstr>PowerPoint Presentation</vt:lpstr>
      <vt:lpstr>Sole Proprietorship Transaction #6. </vt:lpstr>
      <vt:lpstr>The combined effect of the first six transactions can be viewed here:</vt:lpstr>
      <vt:lpstr>The Income Statement for Accounting Software Co. for the period of December 1 through December 6 is:</vt:lpstr>
      <vt:lpstr>Liability Accounts </vt:lpstr>
      <vt:lpstr>Operating Revenue Accounts </vt:lpstr>
      <vt:lpstr>Introduction to Adjusting Entries </vt:lpstr>
      <vt:lpstr>PowerPoint Presentation</vt:lpstr>
      <vt:lpstr>Types of Adjusting Entries </vt:lpstr>
      <vt:lpstr>Deferrals </vt:lpstr>
      <vt:lpstr>Non-Cash Expenses </vt:lpstr>
      <vt:lpstr>PowerPoint Presentation</vt:lpstr>
      <vt:lpstr>PowerPoint Presentation</vt:lpstr>
      <vt:lpstr>PowerPoint Presentation</vt:lpstr>
      <vt:lpstr>Second step of accounting is to post journal entries in general Ledger </vt:lpstr>
      <vt:lpstr>PowerPoint Presentation</vt:lpstr>
      <vt:lpstr>How to post journal entries to the general ledger: Example </vt:lpstr>
      <vt:lpstr>Why are ledger entries important? </vt:lpstr>
      <vt:lpstr>PowerPoint Presentation</vt:lpstr>
      <vt:lpstr>What is the procedure for balancing off accounts? </vt:lpstr>
      <vt:lpstr>PowerPoint Presentation</vt:lpstr>
      <vt:lpstr>PowerPoint Presentation</vt:lpstr>
      <vt:lpstr>Edgar Edwards Trial Balance as at 6 July 20X2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Roohi Iqbal</dc:creator>
  <cp:lastModifiedBy>SBM</cp:lastModifiedBy>
  <cp:revision>114</cp:revision>
  <dcterms:created xsi:type="dcterms:W3CDTF">2023-05-01T05:52:28Z</dcterms:created>
  <dcterms:modified xsi:type="dcterms:W3CDTF">2023-05-03T09:32:15Z</dcterms:modified>
</cp:coreProperties>
</file>